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5" r:id="rId7"/>
    <p:sldId id="259" r:id="rId8"/>
    <p:sldId id="267" r:id="rId9"/>
    <p:sldId id="264" r:id="rId10"/>
    <p:sldId id="276" r:id="rId11"/>
    <p:sldId id="263" r:id="rId12"/>
    <p:sldId id="279" r:id="rId13"/>
    <p:sldId id="270" r:id="rId14"/>
    <p:sldId id="272" r:id="rId15"/>
    <p:sldId id="268" r:id="rId16"/>
    <p:sldId id="277" r:id="rId17"/>
    <p:sldId id="265" r:id="rId18"/>
    <p:sldId id="281" r:id="rId19"/>
    <p:sldId id="271" r:id="rId20"/>
    <p:sldId id="273" r:id="rId21"/>
    <p:sldId id="269" r:id="rId22"/>
    <p:sldId id="278" r:id="rId23"/>
    <p:sldId id="274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91BF-6105-42DD-AEF3-4B4318112865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D0AD-2DFA-4B74-A11F-12CE66D66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alt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стная часть ЕГЭ </a:t>
            </a:r>
            <a:r>
              <a:rPr lang="en-US" alt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предмету </a:t>
            </a:r>
            <a:br>
              <a:rPr lang="ru-RU" alt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«Английский язык»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928934"/>
            <a:ext cx="57150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Стратегии подготовки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задавать требуемые по содержанию вопросы, т.е. опираться на ключевые слова, данные в задании;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задавать прямые вопросы, как требуется в задании;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использовать лексику и грамматику, соответствующие коммуникативной задаче и сложности задания;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использовать интонацию, соответствующую выбранному типу вопроса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фотографии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71678"/>
            <a:ext cx="2543530" cy="381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071678"/>
            <a:ext cx="2714644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071678"/>
            <a:ext cx="2451100" cy="378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Клише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64360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central focus of the picture is…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right/left there is/are...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is/are ... in the background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people in the picture are ...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people in the picture look (seem) happy because ...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general atmosphere in the picture is positive because...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weather in the picture is...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seems to me that/It looks like….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guess/I imagine…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I see it…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my point of view…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not very clear, but probably…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I’m not sure, but it could be…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picture makes me feel happy/sad/…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picture inspires me to think about…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picture gives me the impression that…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sum up/To summarize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8172450" cy="261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4800" b="1" i="1" dirty="0" smtClean="0"/>
              <a:t/>
            </a:r>
            <a:br>
              <a:rPr lang="en-US" altLang="ru-RU" sz="4800" b="1" i="1" dirty="0" smtClean="0"/>
            </a:br>
            <a:r>
              <a:rPr lang="en-US" altLang="ru-RU" sz="4800" b="1" i="1" dirty="0" smtClean="0"/>
              <a:t>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Критерии оценивания заданий 3-4</a:t>
            </a:r>
            <a:b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коммуникативной задачи 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67762" cy="4857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altLang="ru-RU" sz="4000" b="1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397000"/>
          <a:ext cx="8767762" cy="536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881"/>
                <a:gridCol w="4383881"/>
              </a:tblGrid>
              <a:tr h="28344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3 балла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Коммуникативная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задача выполнена полностью: содержание полно,  точно и развернуто отражает все аспекты, указанные в задании (в среднем не менее 3-х фраз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по каждому пункту плана)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балл</a:t>
                      </a: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Комм.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выполнена не полностью: 2 аспекта не раскрыты (остальные раскрыты полно), ИЛИ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 аспекты раскрыты не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 (в среднем менее 2-х фраз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каждому пункту плана)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</a:tr>
              <a:tr h="2529690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балла</a:t>
                      </a: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Комм.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выполнена частично: 1 аспект не раскрыт (остальные раскрыты полно), ИЛИ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1-2 раскрыты не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 (в среднем не менее 2-х фраз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каждому пункту плана)</a:t>
                      </a:r>
                      <a:endParaRPr lang="ru-RU" sz="2000" dirty="0" smtClean="0">
                        <a:effectLst/>
                      </a:endParaRPr>
                    </a:p>
                    <a:p>
                      <a:endParaRPr lang="ru-RU" sz="20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баллов</a:t>
                      </a: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rtl="0" eaLnBrk="1" fontAlgn="auto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Коммуникативная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выполнена менее, чем на 50%: 3 и более аспектов содержания не раскрыты</a:t>
                      </a:r>
                      <a:endParaRPr lang="ru-RU" sz="2000" dirty="0" smtClean="0">
                        <a:effectLst/>
                      </a:endParaRPr>
                    </a:p>
                    <a:p>
                      <a:endParaRPr lang="ru-RU" sz="2000" dirty="0"/>
                    </a:p>
                  </a:txBody>
                  <a:tcPr marT="45712" marB="4571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/>
      <p:bldP spid="424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036050" cy="1152525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en-US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описать фото</a:t>
            </a:r>
            <a:r>
              <a:rPr lang="en-US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Доп. схема оценивания</a:t>
            </a:r>
            <a:r>
              <a:rPr lang="en-US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57200" y="1412772"/>
          <a:ext cx="8002587" cy="4727938"/>
        </p:xfrm>
        <a:graphic>
          <a:graphicData uri="http://schemas.openxmlformats.org/drawingml/2006/table">
            <a:tbl>
              <a:tblPr/>
              <a:tblGrid>
                <a:gridCol w="730424"/>
                <a:gridCol w="6336704"/>
                <a:gridCol w="935459"/>
              </a:tblGrid>
              <a:tr h="41054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    Решение коммуникативной задачи (Содержание)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1.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Ответ на вопрос, когда было сделано фото, 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2.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Ответ на вопрос, кто/что изображено на фото, 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3.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Ответ на вопрос, что происходит на фото, 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4.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Ответ на вопрос, почему  автор сделал это фото, 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5.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Ответ на вопрос, почему  автор решил показать это фото другу, 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ИТОГОВЫЙ БАЛЛ  (максимальный балл – 3)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Организация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Наличие вступления и заключения, завершенность высказывания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Логичность и использование средств логической связи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ИТОГОВЫЙ БАЛЛ  (максимальный балл – 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)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     </a:t>
                      </a: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ЯЗЫКОВОЕ ОФОРМЛЕНИЕ ВЫСКАЗЫВАНИЯ </a:t>
                      </a:r>
                      <a:endParaRPr lang="ru-RU" sz="1800" b="1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максимальный балл – 2)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ипичные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ошибки учащихся при выполнении задания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описывают 3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картинки вместо одной;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формулируют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вступительную и заключительную фразу;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неправильно интерпретируют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содержание картинки;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высказывают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 мнение о сюжете картинки;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используют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разговорные клише при описании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картинки;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допускают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фонетические и лексико-грамматические ошибки в ответе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4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Стратегии подготовки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внимательно читать текст задания, обращая особое внимание на выделяемые элементы содержания и ограничители (пункты плана) и объем монолога (время, кол-во фраз в ответе);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раскрывать содержание всех пунктов;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строить высказывание в соответствии с данным планом;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 планировании монологического высказывания сначала продумать  ключевые фразы каждого пункта;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начинать следует с общего представления темы;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давать развернутую аргументацию, если в пункте есть “</a:t>
            </a:r>
            <a:r>
              <a:rPr lang="ru-RU" dirty="0" err="1" smtClean="0">
                <a:solidFill>
                  <a:srgbClr val="FFFF00"/>
                </a:solidFill>
              </a:rPr>
              <a:t>Why</a:t>
            </a:r>
            <a:r>
              <a:rPr lang="ru-RU" dirty="0" smtClean="0">
                <a:solidFill>
                  <a:srgbClr val="FFFF00"/>
                </a:solidFill>
              </a:rPr>
              <a:t>”;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избегать давать избыточную информацию, которая не обозначена в пунктах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Сравнение фотографий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 сентября День устраивания спонтанных чаепитий.: : Дневники - doctor.pp.ua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643338" cy="327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@дневники - Чтоб мы так жили!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714488"/>
            <a:ext cx="4429156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Клише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Comparing and contrasting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first photo...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second photo ...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Both photos show...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pictures are similar because they both...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photos are really different/similar, for example...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both pictures the people are...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think the common theme here is ...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One/the main  similarity/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difference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between the pictures  is that...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both pictures have in common is...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However, there are also some (striking) differences between the pictures.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picture on the left  is ... than the other one.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 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whereas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comparison to…</a:t>
            </a:r>
          </a:p>
          <a:p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8172450" cy="261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4800" b="1" i="1" dirty="0" smtClean="0"/>
              <a:t/>
            </a:r>
            <a:br>
              <a:rPr lang="en-US" altLang="ru-RU" sz="4800" b="1" i="1" dirty="0" smtClean="0"/>
            </a:br>
            <a:r>
              <a:rPr lang="en-US" altLang="ru-RU" sz="4800" b="1" i="1" dirty="0" smtClean="0"/>
              <a:t>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Критерии оценивания заданий 3-4</a:t>
            </a:r>
            <a:b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коммуникативной задачи 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67762" cy="4857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altLang="ru-RU" sz="4000" b="1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397000"/>
          <a:ext cx="8767762" cy="5364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3881"/>
                <a:gridCol w="4383881"/>
              </a:tblGrid>
              <a:tr h="28344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3 балла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Коммуникативная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задача выполнена полностью: содержание полно,  точно и развернуто отражает все аспекты, указанные в задании (в среднем не менее 3-х фраз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по каждому пункту плана)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балл</a:t>
                      </a: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Комм.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выполнена не полностью: 2 аспекта не раскрыты (остальные раскрыты полно), ИЛИ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 аспекты раскрыты не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 (в среднем менее 2-х фраз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каждому пункту плана)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</a:tr>
              <a:tr h="2529690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балла</a:t>
                      </a: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Комм.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выполнена частично: 1 аспект не раскрыт (остальные раскрыты полно), ИЛИ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1-2 раскрыты не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 (в среднем не менее 2-х фраз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каждому пункту плана)</a:t>
                      </a:r>
                      <a:endParaRPr lang="ru-RU" sz="2000" dirty="0" smtClean="0">
                        <a:effectLst/>
                      </a:endParaRPr>
                    </a:p>
                    <a:p>
                      <a:endParaRPr lang="ru-RU" sz="20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баллов</a:t>
                      </a:r>
                      <a:endParaRPr lang="ru-RU" sz="20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rtl="0" eaLnBrk="1" fontAlgn="auto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Коммуникативная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задача выполнена менее, чем на 50%: 3 и более аспектов содержания не раскрыты</a:t>
                      </a:r>
                      <a:endParaRPr lang="ru-RU" sz="2000" dirty="0" smtClean="0">
                        <a:effectLst/>
                      </a:endParaRPr>
                    </a:p>
                    <a:p>
                      <a:endParaRPr lang="ru-RU" sz="20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17424" name="Нижний колонтитул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/>
      <p:bldP spid="4249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задания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Чтение текста                  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балл</a:t>
            </a:r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Постановка вопросов     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pPr>
              <a:buNone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Описание фото                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pPr>
              <a:buNone/>
            </a:pPr>
            <a:r>
              <a:rPr lang="ru-RU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Сравнение 2 </a:t>
            </a:r>
            <a:endParaRPr lang="ru-RU" sz="40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предложенных фото            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баллов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ИТОГО 20 баллов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036050" cy="1152525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Задание 4 – сравнить фото</a:t>
            </a:r>
            <a: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Доп. схема оценивания</a:t>
            </a:r>
            <a: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2BB60F-56F9-496B-950E-BDE25D01C459}" type="slidenum">
              <a:rPr lang="ru-RU" altLang="ru-RU">
                <a:latin typeface="Tahoma" pitchFamily="34" charset="0"/>
              </a:rPr>
              <a:pPr/>
              <a:t>20</a:t>
            </a:fld>
            <a:endParaRPr lang="ru-RU" altLang="ru-RU">
              <a:latin typeface="Tahoma" pitchFamily="34" charset="0"/>
            </a:endParaRPr>
          </a:p>
        </p:txBody>
      </p:sp>
      <p:sp>
        <p:nvSpPr>
          <p:cNvPr id="21508" name="Нижний колонтитул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М.В. Вербицкая-2014 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457200" y="1412772"/>
          <a:ext cx="8002587" cy="4769580"/>
        </p:xfrm>
        <a:graphic>
          <a:graphicData uri="http://schemas.openxmlformats.org/drawingml/2006/table">
            <a:tbl>
              <a:tblPr/>
              <a:tblGrid>
                <a:gridCol w="730424"/>
                <a:gridCol w="6336704"/>
                <a:gridCol w="935459"/>
              </a:tblGrid>
              <a:tr h="410544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    Решение коммуникативной задачи (Содержание)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1.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Краткое описание фотографий (что происходит на фото и где) дано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2.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Ответ на вопрос о сходстве фотографий 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3.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Ответ на вопрос о различиях 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4.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Ответ на вопрос о предпочтениях экзаменуемого 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Аспект 5. </a:t>
                      </a: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Обоснование своих предпочтений дано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ИТОГОВЫЙ БАЛЛ  (максимальный балл – 3)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Организация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Наличие вступления и заключения, завершенность высказывания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1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Логичность и использование средств логической связи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ИТОГОВЫЙ БАЛЛ  (максимальный балл – </a:t>
                      </a:r>
                      <a:r>
                        <a:rPr lang="en-US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)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     </a:t>
                      </a:r>
                      <a:r>
                        <a:rPr lang="ru-RU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ЯЗЫКОВОЕ ОФОРМЛЕНИЕ ВЫСКАЗЫВАНИЯ </a:t>
                      </a:r>
                      <a:endParaRPr lang="ru-RU" sz="1800" b="1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2385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максимальный балл – 2)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CYR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37" marR="8937" marT="893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Типичные ошибки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учащихся при выполнении задания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сравнивают, а просто описывают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 двух картинок;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выделяют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и отличительные характеристики картинок;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выражают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свое отношение к картинкам;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формулируют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вступительную и заключительную фразы;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используют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разговорные клише при сравнивании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картинок;</a:t>
            </a: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допускают фонетические и лексико-грамматические ошибки в ответе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10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Стратегии подготовки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представить себя на месте героев фото;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активно использовать речевые клише;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раскрывать содержание всех пунктов плана;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строить высказывание в соответствии с данным планом;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при планировании монологического высказывания сначала продумать  ключевые фразы каждого пункта;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начинать следует с общего представления темы;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избегать давать избыточную информацию, которая не обозначена в пунктах</a:t>
            </a:r>
          </a:p>
          <a:p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Методические пособия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Пособия издательства </a:t>
            </a:r>
            <a:r>
              <a:rPr lang="en-US" dirty="0" smtClean="0">
                <a:solidFill>
                  <a:srgbClr val="FFFF00"/>
                </a:solidFill>
              </a:rPr>
              <a:t>Macmillan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М.А.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Бодоньи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Английский язык. Подготовка к ЕГЭ :устная часть., ЛЕГИОН, Ростов-на-Дону, 2015</a:t>
            </a: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С.А. </a:t>
            </a:r>
            <a:r>
              <a:rPr lang="ru-RU" dirty="0" err="1" smtClean="0">
                <a:solidFill>
                  <a:srgbClr val="FFFF00"/>
                </a:solidFill>
              </a:rPr>
              <a:t>Юн</a:t>
            </a:r>
            <a:r>
              <a:rPr lang="ru-RU" dirty="0" err="1" smtClean="0">
                <a:solidFill>
                  <a:srgbClr val="FFFF00"/>
                </a:solidFill>
                <a:latin typeface="Calibri"/>
              </a:rPr>
              <a:t>ё</a:t>
            </a:r>
            <a:r>
              <a:rPr lang="ru-RU" dirty="0" err="1" smtClean="0">
                <a:solidFill>
                  <a:srgbClr val="FFFF00"/>
                </a:solidFill>
              </a:rPr>
              <a:t>ва</a:t>
            </a:r>
            <a:r>
              <a:rPr lang="ru-RU" dirty="0" smtClean="0">
                <a:solidFill>
                  <a:srgbClr val="FFFF00"/>
                </a:solidFill>
              </a:rPr>
              <a:t> Английский язык. Устная часть. Готовимся к ЕГЭ., Интеллект-Центр», Москва, 2015</a:t>
            </a:r>
          </a:p>
          <a:p>
            <a:r>
              <a:rPr lang="en-US" sz="4800" b="1" dirty="0" smtClean="0"/>
              <a:t>http</a:t>
            </a:r>
            <a:r>
              <a:rPr lang="en-US" sz="4800" b="1" dirty="0" smtClean="0">
                <a:latin typeface="Calibri"/>
              </a:rPr>
              <a:t>://english-study-cafe.ru/</a:t>
            </a:r>
            <a:endParaRPr lang="ru-RU" sz="4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УСПЕХОВ </a:t>
            </a:r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вашим ученикам</a:t>
            </a:r>
            <a:b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экзамене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3040070" cy="304007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607191" y="3250405"/>
            <a:ext cx="3143272" cy="29289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42910" y="3214686"/>
            <a:ext cx="3000396" cy="30003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5"/>
            <a:ext cx="3071834" cy="30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Чтение текста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Время подготовки – 1,5 мин.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Время ответа- 1,5 минуты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Характер текста- информационный или научно-публицистический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Объем – 13-16 строк </a:t>
            </a:r>
          </a:p>
          <a:p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817245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4800" b="1" i="1" dirty="0" smtClean="0"/>
              <a:t/>
            </a:r>
            <a:br>
              <a:rPr lang="en-US" altLang="ru-RU" sz="4800" b="1" i="1" dirty="0" smtClean="0"/>
            </a:br>
            <a:r>
              <a:rPr lang="en-US" altLang="ru-RU" sz="4800" b="1" i="1" dirty="0" smtClean="0"/>
              <a:t>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Критерии оценивания задания 1 – чтение текста вслух </a:t>
            </a:r>
            <a:br>
              <a:rPr lang="ru-RU" altLang="ru-RU" sz="3600" b="1" dirty="0" smtClean="0">
                <a:solidFill>
                  <a:schemeClr val="bg1"/>
                </a:solidFill>
              </a:rPr>
            </a:br>
            <a:endParaRPr lang="ru-RU" alt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57375"/>
            <a:ext cx="8713787" cy="4268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4000" b="1" smtClean="0"/>
          </a:p>
        </p:txBody>
      </p:sp>
      <p:pic>
        <p:nvPicPr>
          <p:cNvPr id="1024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/>
      <p:bldP spid="4249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ипичные ошибки учащихся при выполнении задания 1: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неправильно произносят </a:t>
            </a:r>
            <a:r>
              <a:rPr lang="ru-RU" dirty="0">
                <a:solidFill>
                  <a:srgbClr val="FFFF00"/>
                </a:solidFill>
              </a:rPr>
              <a:t>звуки [θ] [ŋ] </a:t>
            </a:r>
            <a:r>
              <a:rPr lang="ru-RU" b="1" dirty="0">
                <a:solidFill>
                  <a:srgbClr val="FFFF00"/>
                </a:solidFill>
              </a:rPr>
              <a:t>[</a:t>
            </a:r>
            <a:r>
              <a:rPr lang="en-US" b="1" dirty="0">
                <a:solidFill>
                  <a:srgbClr val="FFFF00"/>
                </a:solidFill>
              </a:rPr>
              <a:t>h</a:t>
            </a:r>
            <a:r>
              <a:rPr lang="ru-RU" b="1" dirty="0">
                <a:solidFill>
                  <a:srgbClr val="FFFF00"/>
                </a:solidFill>
              </a:rPr>
              <a:t>]</a:t>
            </a:r>
            <a:r>
              <a:rPr lang="ru-RU" dirty="0">
                <a:solidFill>
                  <a:srgbClr val="FFFF00"/>
                </a:solidFill>
              </a:rPr>
              <a:t>[ </a:t>
            </a:r>
            <a:r>
              <a:rPr lang="en-US" b="1" dirty="0">
                <a:solidFill>
                  <a:srgbClr val="FFFF00"/>
                </a:solidFill>
              </a:rPr>
              <a:t>3:</a:t>
            </a:r>
            <a:r>
              <a:rPr lang="ru-RU" dirty="0">
                <a:solidFill>
                  <a:srgbClr val="FFFF00"/>
                </a:solidFill>
              </a:rPr>
              <a:t>];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умеют читать слова, в которых буквы пишутся, но не читаются: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muscles, castle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не </a:t>
            </a:r>
            <a:r>
              <a:rPr lang="ru-RU" dirty="0">
                <a:solidFill>
                  <a:srgbClr val="FFFF00"/>
                </a:solidFill>
              </a:rPr>
              <a:t>правильно произносят ряд звуков, которые меняют смысл слов </a:t>
            </a:r>
            <a:r>
              <a:rPr lang="en-US" dirty="0">
                <a:solidFill>
                  <a:srgbClr val="FFFF00"/>
                </a:solidFill>
              </a:rPr>
              <a:t>heat-hid, food-foot; 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редуцируют безударные слоги;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не </a:t>
            </a:r>
            <a:r>
              <a:rPr lang="ru-RU" dirty="0">
                <a:solidFill>
                  <a:srgbClr val="FFFF00"/>
                </a:solidFill>
              </a:rPr>
              <a:t>умеют делить простые и сложные предложения на смысловые синтагмы;</a:t>
            </a:r>
          </a:p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умеют читать синтагмы с перечислением;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плохо </a:t>
            </a:r>
            <a:r>
              <a:rPr lang="ru-RU" dirty="0">
                <a:solidFill>
                  <a:srgbClr val="FFFF00"/>
                </a:solidFill>
              </a:rPr>
              <a:t>произносят предложения с низким нисходящим </a:t>
            </a:r>
            <a:r>
              <a:rPr lang="ru-RU" dirty="0" smtClean="0">
                <a:solidFill>
                  <a:srgbClr val="FFFF00"/>
                </a:solidFill>
              </a:rPr>
              <a:t>тоном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4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Стратегии подготовки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внимательно прочитать текст задания про себя;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выделить синтагмы в длинных предложениях, трудные для произношения слова;</a:t>
            </a:r>
          </a:p>
          <a:p>
            <a:pPr lvl="0"/>
            <a:r>
              <a:rPr lang="ru-RU" dirty="0" smtClean="0">
                <a:solidFill>
                  <a:srgbClr val="FFFF00"/>
                </a:solidFill>
              </a:rPr>
              <a:t>разметить интонацию различных типов коммуникативных предложений;</a:t>
            </a:r>
          </a:p>
          <a:p>
            <a:pPr lvl="0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прочитать текст шепотом, а потом вслух, обращая внимание на слитность и беглость речи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Постановка вопросов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643050"/>
            <a:ext cx="8429684" cy="48513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14313"/>
            <a:ext cx="817245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4800" b="1" i="1" dirty="0" smtClean="0"/>
              <a:t/>
            </a:r>
            <a:br>
              <a:rPr lang="en-US" altLang="ru-RU" sz="4800" b="1" i="1" dirty="0" smtClean="0"/>
            </a:br>
            <a:r>
              <a:rPr lang="en-US" altLang="ru-RU" sz="4800" b="1" i="1" dirty="0" smtClean="0"/>
              <a:t>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Критерии оценивания задания 2 – условный диалог-расспрос</a:t>
            </a:r>
            <a:endParaRPr lang="ru-RU" altLang="ru-RU" sz="3600" b="1" dirty="0" smtClean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57375"/>
            <a:ext cx="8713787" cy="4268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4000" b="1" smtClean="0"/>
          </a:p>
        </p:txBody>
      </p:sp>
      <p:pic>
        <p:nvPicPr>
          <p:cNvPr id="1434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16113"/>
            <a:ext cx="876776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4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2" grpId="0"/>
      <p:bldP spid="424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ипичные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ошибки учащихся при выполнении задания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описывают картинку или составляют монолог, вместо уточняющих вопросов; 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запрашивают не ту информацию, которая требуется;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используют вопросы «Как насчет…» либо утвердительные предложения «Расскажите о…»;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соблюдают </a:t>
            </a:r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грамматические правила при построении </a:t>
            </a:r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прямых вопросов</a:t>
            </a:r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4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1166</Words>
  <Application>Microsoft Office PowerPoint</Application>
  <PresentationFormat>Экран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Устная часть ЕГЭ   по предмету  «Английский язык»</vt:lpstr>
      <vt:lpstr>Структура задания</vt:lpstr>
      <vt:lpstr>Чтение текста</vt:lpstr>
      <vt:lpstr>  Критерии оценивания задания 1 – чтение текста вслух  </vt:lpstr>
      <vt:lpstr>Типичные ошибки учащихся при выполнении задания 1:</vt:lpstr>
      <vt:lpstr>Стратегии подготовки</vt:lpstr>
      <vt:lpstr>Постановка вопросов</vt:lpstr>
      <vt:lpstr>  Критерии оценивания задания 2 – условный диалог-расспрос</vt:lpstr>
      <vt:lpstr>Типичные ошибки учащихся при выполнении задания 2:</vt:lpstr>
      <vt:lpstr>Стратегии подготовки</vt:lpstr>
      <vt:lpstr>Описание фотографии</vt:lpstr>
      <vt:lpstr>Клише</vt:lpstr>
      <vt:lpstr>  Критерии оценивания заданий 3-4 Решение коммуникативной задачи </vt:lpstr>
      <vt:lpstr>Задание 3 – описать фото Доп. схема оценивания </vt:lpstr>
      <vt:lpstr>Типичные ошибки учащихся при выполнении задания 3:</vt:lpstr>
      <vt:lpstr>Стратегии подготовки</vt:lpstr>
      <vt:lpstr>Сравнение фотографий</vt:lpstr>
      <vt:lpstr>Клише</vt:lpstr>
      <vt:lpstr>  Критерии оценивания заданий 3-4 Решение коммуникативной задачи </vt:lpstr>
      <vt:lpstr>Задание 4 – сравнить фото Доп. схема оценивания </vt:lpstr>
      <vt:lpstr>Типичные ошибки учащихся при выполнении задания 4:</vt:lpstr>
      <vt:lpstr>Стратегии подготовки</vt:lpstr>
      <vt:lpstr>Методические пособия</vt:lpstr>
      <vt:lpstr>УСПЕХОВ  вашим ученикам на экзамене!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Устная часть ЕГЭ   по предмету  «Английский язык»</dc:title>
  <dc:creator>ЛЕНОЧКА</dc:creator>
  <cp:lastModifiedBy>майя</cp:lastModifiedBy>
  <cp:revision>8</cp:revision>
  <dcterms:created xsi:type="dcterms:W3CDTF">2015-03-16T14:40:23Z</dcterms:created>
  <dcterms:modified xsi:type="dcterms:W3CDTF">2015-03-25T14:50:55Z</dcterms:modified>
</cp:coreProperties>
</file>