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9" r:id="rId3"/>
    <p:sldId id="260" r:id="rId4"/>
    <p:sldId id="261" r:id="rId5"/>
    <p:sldId id="262" r:id="rId6"/>
    <p:sldId id="263" r:id="rId7"/>
    <p:sldId id="269" r:id="rId8"/>
    <p:sldId id="268" r:id="rId9"/>
    <p:sldId id="270" r:id="rId10"/>
    <p:sldId id="271" r:id="rId11"/>
    <p:sldId id="264" r:id="rId12"/>
    <p:sldId id="265" r:id="rId13"/>
    <p:sldId id="266" r:id="rId14"/>
    <p:sldId id="267" r:id="rId15"/>
    <p:sldId id="272" r:id="rId16"/>
    <p:sldId id="273" r:id="rId17"/>
    <p:sldId id="27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2512116-54E4-43A2-85F5-1B1BF96882A3}" type="datetimeFigureOut">
              <a:rPr lang="ru-RU" smtClean="0"/>
              <a:pPr/>
              <a:t>30.10.2015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9341AAB-19AB-4EFD-BEDB-BA167123E29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92512116-54E4-43A2-85F5-1B1BF96882A3}" type="datetimeFigureOut">
              <a:rPr lang="ru-RU" smtClean="0"/>
              <a:pPr/>
              <a:t>30.10.2015</a:t>
            </a:fld>
            <a:endParaRPr lang="ru-RU"/>
          </a:p>
        </p:txBody>
      </p:sp>
      <p:sp>
        <p:nvSpPr>
          <p:cNvPr id="27" name="Номер слайда 26"/>
          <p:cNvSpPr>
            <a:spLocks noGrp="1"/>
          </p:cNvSpPr>
          <p:nvPr>
            <p:ph type="sldNum" sz="quarter" idx="11"/>
          </p:nvPr>
        </p:nvSpPr>
        <p:spPr/>
        <p:txBody>
          <a:bodyPr rtlCol="0"/>
          <a:lstStyle/>
          <a:p>
            <a:fld id="{79341AAB-19AB-4EFD-BEDB-BA167123E292}"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92512116-54E4-43A2-85F5-1B1BF96882A3}" type="datetimeFigureOut">
              <a:rPr lang="ru-RU" smtClean="0"/>
              <a:pPr/>
              <a:t>30.10.2015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9341AAB-19AB-4EFD-BEDB-BA167123E29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2512116-54E4-43A2-85F5-1B1BF96882A3}" type="datetimeFigureOut">
              <a:rPr lang="ru-RU" smtClean="0"/>
              <a:pPr/>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2512116-54E4-43A2-85F5-1B1BF96882A3}" type="datetimeFigureOut">
              <a:rPr lang="ru-RU" smtClean="0"/>
              <a:pPr/>
              <a:t>30.10.2015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9341AAB-19AB-4EFD-BEDB-BA167123E29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3040" y="4293096"/>
            <a:ext cx="8640960" cy="2880320"/>
          </a:xfrm>
        </p:spPr>
        <p:txBody>
          <a:bodyPr>
            <a:normAutofit fontScale="90000"/>
          </a:bodyPr>
          <a:lstStyle/>
          <a:p>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Права и обязанности педагогических работников  в соответствии с </a:t>
            </a:r>
            <a:r>
              <a:rPr lang="ru-RU" dirty="0" smtClean="0">
                <a:solidFill>
                  <a:srgbClr val="002060"/>
                </a:solidFill>
                <a:effectLst>
                  <a:outerShdw blurRad="38100" dist="38100" dir="2700000" algn="tl">
                    <a:srgbClr val="000000"/>
                  </a:outerShdw>
                </a:effectLst>
                <a:latin typeface="Times New Roman" pitchFamily="18" charset="0"/>
                <a:cs typeface="Times New Roman" pitchFamily="18" charset="0"/>
              </a:rPr>
              <a:t>ФЗ «Об образовании </a:t>
            </a:r>
            <a:r>
              <a:rPr lang="ru-RU" dirty="0">
                <a:solidFill>
                  <a:srgbClr val="002060"/>
                </a:solidFill>
                <a:effectLst>
                  <a:outerShdw blurRad="38100" dist="38100" dir="2700000" algn="tl">
                    <a:srgbClr val="000000"/>
                  </a:outerShdw>
                </a:effectLst>
                <a:latin typeface="Times New Roman" pitchFamily="18" charset="0"/>
                <a:cs typeface="Times New Roman" pitchFamily="18" charset="0"/>
              </a:rPr>
              <a:t/>
            </a:r>
            <a:br>
              <a:rPr lang="ru-RU" dirty="0">
                <a:solidFill>
                  <a:srgbClr val="002060"/>
                </a:solidFill>
                <a:effectLst>
                  <a:outerShdw blurRad="38100" dist="38100" dir="2700000" algn="tl">
                    <a:srgbClr val="000000"/>
                  </a:outerShdw>
                </a:effectLst>
                <a:latin typeface="Times New Roman" pitchFamily="18" charset="0"/>
                <a:cs typeface="Times New Roman" pitchFamily="18" charset="0"/>
              </a:rPr>
            </a:br>
            <a:r>
              <a:rPr lang="ru-RU" dirty="0" smtClean="0">
                <a:solidFill>
                  <a:srgbClr val="002060"/>
                </a:solidFill>
                <a:effectLst>
                  <a:outerShdw blurRad="38100" dist="38100" dir="2700000" algn="tl">
                    <a:srgbClr val="000000"/>
                  </a:outerShdw>
                </a:effectLst>
                <a:latin typeface="Times New Roman" pitchFamily="18" charset="0"/>
                <a:cs typeface="Times New Roman" pitchFamily="18" charset="0"/>
              </a:rPr>
              <a:t>в </a:t>
            </a:r>
            <a:r>
              <a:rPr lang="ru-RU" dirty="0">
                <a:solidFill>
                  <a:srgbClr val="002060"/>
                </a:solidFill>
                <a:effectLst>
                  <a:outerShdw blurRad="38100" dist="38100" dir="2700000" algn="tl">
                    <a:srgbClr val="000000"/>
                  </a:outerShdw>
                </a:effectLst>
                <a:latin typeface="Times New Roman" pitchFamily="18" charset="0"/>
                <a:cs typeface="Times New Roman" pitchFamily="18" charset="0"/>
              </a:rPr>
              <a:t>Российской Федерации»</a:t>
            </a:r>
            <a:r>
              <a:rPr lang="ru-RU" dirty="0">
                <a:solidFill>
                  <a:srgbClr val="2F0A80"/>
                </a:solidFill>
                <a:effectLst>
                  <a:outerShdw blurRad="38100" dist="38100" dir="2700000" algn="tl">
                    <a:srgbClr val="000000"/>
                  </a:outerShdw>
                </a:effectLst>
                <a:latin typeface="Times New Roman" pitchFamily="18" charset="0"/>
                <a:cs typeface="Times New Roman" pitchFamily="18" charset="0"/>
              </a:rPr>
              <a:t/>
            </a:r>
            <a:br>
              <a:rPr lang="ru-RU" dirty="0">
                <a:solidFill>
                  <a:srgbClr val="2F0A80"/>
                </a:solidFill>
                <a:effectLst>
                  <a:outerShdw blurRad="38100" dist="38100" dir="2700000" algn="tl">
                    <a:srgbClr val="000000"/>
                  </a:outerShdw>
                </a:effectLst>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logo1.png"/>
          <p:cNvPicPr>
            <a:picLocks noChangeAspect="1"/>
          </p:cNvPicPr>
          <p:nvPr/>
        </p:nvPicPr>
        <p:blipFill>
          <a:blip r:embed="rId2" cstate="print"/>
          <a:stretch>
            <a:fillRect/>
          </a:stretch>
        </p:blipFill>
        <p:spPr>
          <a:xfrm>
            <a:off x="0" y="0"/>
            <a:ext cx="3923928" cy="4005064"/>
          </a:xfrm>
          <a:prstGeom prst="rect">
            <a:avLst/>
          </a:prstGeom>
        </p:spPr>
      </p:pic>
      <p:pic>
        <p:nvPicPr>
          <p:cNvPr id="5" name="Рисунок 4" descr="Teacher-2.jpg"/>
          <p:cNvPicPr>
            <a:picLocks noChangeAspect="1"/>
          </p:cNvPicPr>
          <p:nvPr/>
        </p:nvPicPr>
        <p:blipFill>
          <a:blip r:embed="rId3" cstate="print"/>
          <a:stretch>
            <a:fillRect/>
          </a:stretch>
        </p:blipFill>
        <p:spPr>
          <a:xfrm flipH="1">
            <a:off x="3923928" y="0"/>
            <a:ext cx="5220072" cy="4221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080120"/>
          </a:xfrm>
        </p:spPr>
        <p:txBody>
          <a:bodyPr>
            <a:norm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Право на длительный отпуск сроком до одного года </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484784"/>
            <a:ext cx="8686800" cy="5089752"/>
          </a:xfrm>
        </p:spPr>
        <p:txBody>
          <a:bodyPr>
            <a:noAutofit/>
          </a:bodyPr>
          <a:lstStyle/>
          <a:p>
            <a:pPr algn="just">
              <a:buNone/>
            </a:pPr>
            <a:r>
              <a:rPr lang="ru-RU" sz="1800" dirty="0" smtClean="0">
                <a:latin typeface="Times New Roman" pitchFamily="18" charset="0"/>
                <a:cs typeface="Times New Roman" pitchFamily="18" charset="0"/>
              </a:rPr>
              <a:t>   10. За педагогическим работником, находящимся в длительном отпуске, в установленном порядке сохраняется место работы (должность).</a:t>
            </a:r>
          </a:p>
          <a:p>
            <a:pPr algn="just">
              <a:buNone/>
            </a:pPr>
            <a:r>
              <a:rPr lang="ru-RU" sz="1800" dirty="0" smtClean="0">
                <a:latin typeface="Times New Roman" pitchFamily="18" charset="0"/>
                <a:cs typeface="Times New Roman" pitchFamily="18" charset="0"/>
              </a:rPr>
              <a:t>    За педагогическим работником, находящимся в длительном отпуске, в установленном порядке сохраняется педагогическая нагрузка при условии, что за это время не уменьшилось количество часов по учебным планам и программам или количество учебных групп (классов).</a:t>
            </a:r>
          </a:p>
          <a:p>
            <a:pPr algn="just">
              <a:buNone/>
            </a:pPr>
            <a:r>
              <a:rPr lang="ru-RU" sz="1800" dirty="0" smtClean="0">
                <a:latin typeface="Times New Roman" pitchFamily="18" charset="0"/>
                <a:cs typeface="Times New Roman" pitchFamily="18" charset="0"/>
              </a:rPr>
              <a:t>    11. Во время длительного отпуска не допускается перевод педагогического работника на другую работу, а также увольнение его по инициативе администрации, за исключением полной ликвидации образовательного учреждения.</a:t>
            </a:r>
          </a:p>
          <a:p>
            <a:pPr algn="just">
              <a:buNone/>
            </a:pPr>
            <a:r>
              <a:rPr lang="ru-RU" sz="1800" dirty="0" smtClean="0">
                <a:latin typeface="Times New Roman" pitchFamily="18" charset="0"/>
                <a:cs typeface="Times New Roman" pitchFamily="18" charset="0"/>
              </a:rPr>
              <a:t>    12. Педагогическому работнику, заболевшему в период пребывания в длительном отпуске, длительный отпуск подлежит продлению на число дней нетрудоспособности, удостоверенных больничным листком, или по согласованию с администрацией образовательного учреждения переносится на другой срок.</a:t>
            </a:r>
          </a:p>
          <a:p>
            <a:pPr algn="just">
              <a:buNone/>
            </a:pPr>
            <a:r>
              <a:rPr lang="ru-RU" sz="1800" dirty="0" smtClean="0">
                <a:latin typeface="Times New Roman" pitchFamily="18" charset="0"/>
                <a:cs typeface="Times New Roman" pitchFamily="18" charset="0"/>
              </a:rPr>
              <a:t>    Длительный отпуск не продлевается и не переносится, если педагогический работник в указанный период времени ухаживал за заболевшим членом семьи.</a:t>
            </a:r>
          </a:p>
          <a:p>
            <a:pPr>
              <a:buNone/>
            </a:pP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296144"/>
          </a:xfrm>
        </p:spPr>
        <p:txBody>
          <a:bodyPr>
            <a:norm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Ч. 6 ст. 47</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700808"/>
            <a:ext cx="8964488" cy="4873728"/>
          </a:xfrm>
        </p:spPr>
        <p:txBody>
          <a:bodyPr>
            <a:normAutofit fontScale="77500" lnSpcReduction="20000"/>
          </a:bodyPr>
          <a:lstStyle/>
          <a:p>
            <a:pPr algn="just">
              <a:buNone/>
            </a:pPr>
            <a:r>
              <a:rPr lang="ru-RU" dirty="0" smtClean="0"/>
              <a:t>    </a:t>
            </a:r>
            <a:r>
              <a:rPr lang="ru-RU" sz="2600" dirty="0" smtClean="0">
                <a:latin typeface="Times New Roman" pitchFamily="18" charset="0"/>
                <a:cs typeface="Times New Roman" pitchFamily="18" charset="0"/>
              </a:rPr>
              <a:t>В </a:t>
            </a:r>
            <a:r>
              <a:rPr lang="ru-RU" sz="2600" b="1" dirty="0" smtClean="0">
                <a:solidFill>
                  <a:srgbClr val="00B0F0"/>
                </a:solidFill>
                <a:latin typeface="Times New Roman" pitchFamily="18" charset="0"/>
                <a:cs typeface="Times New Roman" pitchFamily="18" charset="0"/>
              </a:rPr>
              <a:t>рабочее время </a:t>
            </a:r>
            <a:r>
              <a:rPr lang="ru-RU" sz="2600" dirty="0" smtClean="0">
                <a:latin typeface="Times New Roman" pitchFamily="18" charset="0"/>
                <a:cs typeface="Times New Roman" pitchFamily="18" charset="0"/>
              </a:rPr>
              <a:t>педагогических работников в зависимости от занимаемой должности включается учебная (преподавательская), воспитательная работа, индивидуальная работа с обучающимися, научная, творческая и исследовательская работа, а также другая педагогическая работа, предусмотренная трудовыми (должностными) обязанностями и (или) индивидуальным планом, - методическая, подготовительная, организационная, диагностическая, работа по ведению мониторинга, работа, предусмотренная планами воспитательных, физкультурно-оздоровительных, спортивных, творческих и иных мероприятий, проводимых с обучающимися. Конкретные трудовые (должностные) обязанности педагогических работников определяются трудовыми договорами (служебными контрактами) и должностными инструкциями. Соотношение учебной (преподавательской) и другой педагогической работы в пределах рабочей недели или учебного года определяется соответствующим локальным нормативным актом организации, осуществляющей образовательную деятельность, с учетом количества часов по учебному плану, специальности и квалификации работника.</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936104"/>
          </a:xfrm>
        </p:spPr>
        <p:txBody>
          <a:bodyPr>
            <a:norm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Ч. 7 ст. 47</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772816"/>
            <a:ext cx="8686800" cy="4801720"/>
          </a:xfrm>
        </p:spPr>
        <p:txBody>
          <a:bodyPr>
            <a:normAutofit/>
          </a:bodyPr>
          <a:lstStyle/>
          <a:p>
            <a:pPr algn="just">
              <a:buNone/>
            </a:pPr>
            <a:r>
              <a:rPr lang="ru-RU" dirty="0" smtClean="0"/>
              <a:t>   </a:t>
            </a:r>
            <a:r>
              <a:rPr lang="ru-RU" sz="2000" dirty="0" smtClean="0"/>
              <a:t>Режим рабочего времени и времени отдыха педагогических работников организаций, осуществляющих образовательную деятельность, определяется коллективным договором, правилами внутреннего трудового распорядка, иными локальными нормативными актами организации, осуществляющей образовательную деятельность, трудовым договором, графиками работы и расписанием занятий в соответствии с требованиями трудового законодательства и с учетом особенностей, установленных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a:p>
            <a:pPr algn="just">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224136"/>
          </a:xfrm>
        </p:spPr>
        <p:txBody>
          <a:bodyPr>
            <a:normAutofit fontScale="90000"/>
          </a:bodyPr>
          <a:lstStyle/>
          <a:p>
            <a:pPr algn="ctr"/>
            <a:r>
              <a:rPr lang="ru-RU" sz="3100" b="1" dirty="0" smtClean="0">
                <a:effectLst>
                  <a:outerShdw blurRad="38100" dist="38100" dir="2700000" algn="tl">
                    <a:srgbClr val="000000">
                      <a:alpha val="43137"/>
                    </a:srgbClr>
                  </a:outerShdw>
                </a:effectLst>
                <a:latin typeface="Times New Roman" pitchFamily="18" charset="0"/>
                <a:cs typeface="Times New Roman" pitchFamily="18" charset="0"/>
              </a:rPr>
              <a:t>Статья 48. Обязанности и ответственность педагогических работников</a:t>
            </a:r>
            <a:r>
              <a:rPr lang="ru-RU" dirty="0" smtClean="0"/>
              <a:t/>
            </a:r>
            <a:br>
              <a:rPr lang="ru-RU" dirty="0" smtClean="0"/>
            </a:br>
            <a:endParaRPr lang="ru-RU" dirty="0"/>
          </a:p>
        </p:txBody>
      </p:sp>
      <p:sp>
        <p:nvSpPr>
          <p:cNvPr id="3" name="Содержимое 2"/>
          <p:cNvSpPr>
            <a:spLocks noGrp="1"/>
          </p:cNvSpPr>
          <p:nvPr>
            <p:ph idx="1"/>
          </p:nvPr>
        </p:nvSpPr>
        <p:spPr>
          <a:xfrm>
            <a:off x="251520" y="1556792"/>
            <a:ext cx="8435280" cy="5017744"/>
          </a:xfrm>
        </p:spPr>
        <p:txBody>
          <a:bodyPr>
            <a:noAutofit/>
          </a:bodyPr>
          <a:lstStyle/>
          <a:p>
            <a:pPr algn="just">
              <a:buNone/>
            </a:pPr>
            <a:r>
              <a:rPr lang="ru-RU" sz="2000" dirty="0" smtClean="0">
                <a:latin typeface="Times New Roman" pitchFamily="18" charset="0"/>
                <a:cs typeface="Times New Roman" pitchFamily="18" charset="0"/>
              </a:rPr>
              <a:t>    ч. 1. Педагогические работники </a:t>
            </a:r>
            <a:r>
              <a:rPr lang="ru-RU" sz="2000" b="1" dirty="0" smtClean="0">
                <a:solidFill>
                  <a:srgbClr val="C00000"/>
                </a:solidFill>
                <a:latin typeface="Times New Roman" pitchFamily="18" charset="0"/>
                <a:cs typeface="Times New Roman" pitchFamily="18" charset="0"/>
              </a:rPr>
              <a:t>обязаны</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рабочей программой;</a:t>
            </a:r>
          </a:p>
          <a:p>
            <a:pPr algn="just"/>
            <a:r>
              <a:rPr lang="ru-RU" sz="2000" dirty="0" smtClean="0">
                <a:latin typeface="Times New Roman" pitchFamily="18" charset="0"/>
                <a:cs typeface="Times New Roman" pitchFamily="18" charset="0"/>
              </a:rPr>
              <a:t>соблюдать правовые, нравственные и этические нормы, следовать требованиям профессиональной этики;</a:t>
            </a:r>
          </a:p>
          <a:p>
            <a:pPr algn="just"/>
            <a:r>
              <a:rPr lang="ru-RU" sz="2000" dirty="0" smtClean="0">
                <a:latin typeface="Times New Roman" pitchFamily="18" charset="0"/>
                <a:cs typeface="Times New Roman" pitchFamily="18" charset="0"/>
              </a:rPr>
              <a:t>уважать честь и достоинство обучающихся и других участников образовательных отношений;</a:t>
            </a:r>
          </a:p>
          <a:p>
            <a:pPr algn="just"/>
            <a:r>
              <a:rPr lang="ru-RU" sz="2000" dirty="0" smtClean="0">
                <a:latin typeface="Times New Roman" pitchFamily="18" charset="0"/>
                <a:cs typeface="Times New Roman" pitchFamily="18" charset="0"/>
              </a:rPr>
              <a:t>развивать у обучающихся познавательную активность, самостоятельность, инициативу, творческие способности, формировать гражданскую позицию, способность к труду и жизни в условиях современного мира, формировать у обучающихся культуру здорового и безопасного образа жизни;</a:t>
            </a:r>
          </a:p>
          <a:p>
            <a:pPr algn="just"/>
            <a:r>
              <a:rPr lang="ru-RU" sz="2000" dirty="0" smtClean="0">
                <a:latin typeface="Times New Roman" pitchFamily="18" charset="0"/>
                <a:cs typeface="Times New Roman" pitchFamily="18" charset="0"/>
              </a:rPr>
              <a:t>применять педагогически обоснованные и обеспечивающие высокое качество образования формы, методы обучения и воспитания;</a:t>
            </a:r>
          </a:p>
          <a:p>
            <a:pPr>
              <a:buNone/>
            </a:pPr>
            <a:endParaRPr lang="ru-RU"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08112"/>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517232"/>
          </a:xfrm>
        </p:spPr>
        <p:txBody>
          <a:bodyPr>
            <a:normAutofit fontScale="92500" lnSpcReduction="10000"/>
          </a:bodyPr>
          <a:lstStyle/>
          <a:p>
            <a:pPr algn="just"/>
            <a:r>
              <a:rPr lang="ru-RU" sz="2200" dirty="0" smtClean="0">
                <a:latin typeface="Times New Roman" pitchFamily="18" charset="0"/>
                <a:cs typeface="Times New Roman" pitchFamily="18" charset="0"/>
              </a:rPr>
              <a:t>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a:t>
            </a:r>
          </a:p>
          <a:p>
            <a:pPr algn="just"/>
            <a:r>
              <a:rPr lang="ru-RU" sz="2200" dirty="0" smtClean="0">
                <a:latin typeface="Times New Roman" pitchFamily="18" charset="0"/>
                <a:cs typeface="Times New Roman" pitchFamily="18" charset="0"/>
              </a:rPr>
              <a:t>систематически повышать свой профессиональный уровень;</a:t>
            </a:r>
          </a:p>
          <a:p>
            <a:pPr algn="just"/>
            <a:r>
              <a:rPr lang="ru-RU" sz="2200" dirty="0" smtClean="0">
                <a:latin typeface="Times New Roman" pitchFamily="18" charset="0"/>
                <a:cs typeface="Times New Roman" pitchFamily="18" charset="0"/>
              </a:rPr>
              <a:t>проходить аттестацию на соответствие занимаемой должности в порядке, установленном законодательством об образовании;</a:t>
            </a:r>
          </a:p>
          <a:p>
            <a:pPr algn="just"/>
            <a:r>
              <a:rPr lang="ru-RU" sz="2200" dirty="0" smtClean="0">
                <a:latin typeface="Times New Roman" pitchFamily="18" charset="0"/>
                <a:cs typeface="Times New Roman" pitchFamily="18" charset="0"/>
              </a:rPr>
              <a:t>проходить в соответствии с трудовым законодательством предварительные при поступлении на работу и периодические медицинские осмотры, а также внеочередные медицинские осмотры по направлению работодателя;</a:t>
            </a:r>
          </a:p>
          <a:p>
            <a:pPr algn="just"/>
            <a:r>
              <a:rPr lang="ru-RU" sz="2200" dirty="0" smtClean="0">
                <a:latin typeface="Times New Roman" pitchFamily="18" charset="0"/>
                <a:cs typeface="Times New Roman" pitchFamily="18" charset="0"/>
              </a:rPr>
              <a:t>проходить в установленном законодательством  Российской Федерации порядке обучение и проверку знаний и навыков в области охраны труда;</a:t>
            </a:r>
          </a:p>
          <a:p>
            <a:pPr algn="just"/>
            <a:r>
              <a:rPr lang="ru-RU" sz="2200" dirty="0" smtClean="0">
                <a:latin typeface="Times New Roman" pitchFamily="18" charset="0"/>
                <a:cs typeface="Times New Roman" pitchFamily="18" charset="0"/>
              </a:rPr>
              <a:t>соблюдать устав образовательной организации, положение о специализированном структурном образовательном подразделении организации, осуществляющей обучение, правила внутреннего трудового распорядка.</a:t>
            </a:r>
          </a:p>
          <a:p>
            <a:pPr algn="just"/>
            <a:endParaRPr lang="ru-RU" sz="23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936104"/>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484784"/>
            <a:ext cx="8686800" cy="5089752"/>
          </a:xfrm>
        </p:spPr>
        <p:txBody>
          <a:bodyPr>
            <a:normAutofit lnSpcReduction="10000"/>
          </a:bodyPr>
          <a:lstStyle/>
          <a:p>
            <a:pPr algn="just"/>
            <a:r>
              <a:rPr lang="ru-RU" sz="2000" dirty="0" smtClean="0">
                <a:latin typeface="Times New Roman" pitchFamily="18" charset="0"/>
                <a:cs typeface="Times New Roman" pitchFamily="18" charset="0"/>
              </a:rPr>
              <a:t>2. </a:t>
            </a:r>
            <a:r>
              <a:rPr lang="ru-RU" sz="2200" dirty="0" smtClean="0">
                <a:latin typeface="Times New Roman" pitchFamily="18" charset="0"/>
                <a:cs typeface="Times New Roman" pitchFamily="18" charset="0"/>
              </a:rPr>
              <a:t>Педагогический работник организации, осуществляющей образовательную деятельность, в том числе в качестве индивидуального предпринимателя, не вправе оказывать платные образовательные услуги обучающимся в данной организации, если </a:t>
            </a:r>
            <a:r>
              <a:rPr lang="ru-RU" sz="2200" b="1" dirty="0" smtClean="0">
                <a:solidFill>
                  <a:srgbClr val="C00000"/>
                </a:solidFill>
                <a:latin typeface="Times New Roman" pitchFamily="18" charset="0"/>
                <a:cs typeface="Times New Roman" pitchFamily="18" charset="0"/>
              </a:rPr>
              <a:t>это приводит к конфликту интересов педагогического работника</a:t>
            </a:r>
            <a:r>
              <a:rPr lang="ru-RU" sz="2200" dirty="0" smtClean="0">
                <a:latin typeface="Times New Roman" pitchFamily="18" charset="0"/>
                <a:cs typeface="Times New Roman" pitchFamily="18" charset="0"/>
              </a:rPr>
              <a:t>.</a:t>
            </a:r>
          </a:p>
          <a:p>
            <a:pPr algn="just">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В соответствии с п. 33 ст. 2 ФЗ «Об образовании в РФ» конфликт интересов педагогического работника - ситуация,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 родителей (законных представителей) несовершеннолетних обучающихся.</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1152128"/>
          </a:xfrm>
        </p:spPr>
        <p:txBody>
          <a:bodyPr>
            <a:norm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dirty="0"/>
          </a:p>
        </p:txBody>
      </p:sp>
      <p:sp>
        <p:nvSpPr>
          <p:cNvPr id="3" name="Содержимое 2"/>
          <p:cNvSpPr>
            <a:spLocks noGrp="1"/>
          </p:cNvSpPr>
          <p:nvPr>
            <p:ph idx="1"/>
          </p:nvPr>
        </p:nvSpPr>
        <p:spPr>
          <a:xfrm>
            <a:off x="251520" y="1484784"/>
            <a:ext cx="8712968" cy="5089752"/>
          </a:xfrm>
        </p:spPr>
        <p:txBody>
          <a:bodyPr>
            <a:noAutofit/>
          </a:bodyPr>
          <a:lstStyle/>
          <a:p>
            <a:pPr algn="just">
              <a:buNone/>
            </a:pPr>
            <a:r>
              <a:rPr lang="ru-RU" sz="2000" dirty="0" smtClean="0">
                <a:latin typeface="Times New Roman" pitchFamily="18" charset="0"/>
                <a:cs typeface="Times New Roman" pitchFamily="18" charset="0"/>
              </a:rPr>
              <a:t>3. Педагогическим работникам запрещается использовать образовательную деятельность для политической агитации, принуждения обучающихся к принятию политических, религиозных или иных убеждений либо отказу от них, для разжигания социальной, расовой, национальной или религиозной розни, для агитации, пропагандирующей исключительность, превосходство либо неполноценность граждан по признаку социальной, расовой, национальной, религиозной или языковой принадлежности, их отношения к религии, в том числе посредством сообщения обучающимся недостоверных сведений об исторических, о национальных, религиозных и культурных традициях народов, а также для побуждения обучающихся к действиям, противоречащим Конституции Российской Федерации</a:t>
            </a:r>
          </a:p>
          <a:p>
            <a:pPr algn="just">
              <a:buNone/>
            </a:pPr>
            <a:r>
              <a:rPr lang="ru-RU" sz="2000" dirty="0" smtClean="0">
                <a:latin typeface="Times New Roman" pitchFamily="18" charset="0"/>
                <a:cs typeface="Times New Roman" pitchFamily="18" charset="0"/>
              </a:rPr>
              <a:t>4. Педагогические работники несут ответственность за неисполнение или ненадлежащее исполнение возложенных на них обязанностей в порядке и в случаях, которые установлены федеральными законами. Неисполнение или ненадлежащее исполнение педагогическими работниками обязанностей, предусмотренных частью 1 ст. 48, учитывается при прохождении ими аттестации.</a:t>
            </a:r>
          </a:p>
          <a:p>
            <a:pPr algn="just">
              <a:buNone/>
            </a:pPr>
            <a:endParaRPr 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224136"/>
          </a:xfrm>
        </p:spPr>
        <p:txBody>
          <a:bodyPr/>
          <a:lstStyle/>
          <a:p>
            <a:pPr algn="ct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logo1.png"/>
          <p:cNvPicPr>
            <a:picLocks noGrp="1" noChangeAspect="1"/>
          </p:cNvPicPr>
          <p:nvPr>
            <p:ph idx="1"/>
          </p:nvPr>
        </p:nvPicPr>
        <p:blipFill>
          <a:blip r:embed="rId2" cstate="print"/>
          <a:stretch>
            <a:fillRect/>
          </a:stretch>
        </p:blipFill>
        <p:spPr>
          <a:xfrm>
            <a:off x="2627784" y="2204864"/>
            <a:ext cx="3888432" cy="4122536"/>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01824"/>
          </a:xfrm>
        </p:spPr>
        <p:txBody>
          <a:bodyPr>
            <a:normAutofit fontScale="90000"/>
          </a:bodyPr>
          <a:lstStyle/>
          <a:p>
            <a:pPr algn="ctr"/>
            <a:r>
              <a:rPr lang="ru-RU" dirty="0" smtClean="0"/>
              <a:t/>
            </a:r>
            <a:br>
              <a:rPr lang="ru-RU" dirty="0" smtClean="0"/>
            </a:b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Статья 47. Правовой статус педагогических работников. Права и свободы педагогических работников, гарантии их реализации</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2249424"/>
            <a:ext cx="8229600" cy="3339816"/>
          </a:xfrm>
        </p:spPr>
        <p:txBody>
          <a:bodyPr>
            <a:normAutofit fontScale="85000" lnSpcReduction="10000"/>
          </a:bodyPr>
          <a:lstStyle/>
          <a:p>
            <a:pPr algn="just">
              <a:buNone/>
            </a:pPr>
            <a:r>
              <a:rPr lang="ru-RU" dirty="0" smtClean="0"/>
              <a:t/>
            </a:r>
            <a:br>
              <a:rPr lang="ru-RU" dirty="0" smtClean="0"/>
            </a:br>
            <a:endParaRPr lang="ru-RU" dirty="0" smtClean="0"/>
          </a:p>
          <a:p>
            <a:pPr algn="just">
              <a:buNone/>
            </a:pPr>
            <a:r>
              <a:rPr lang="ru-RU" dirty="0" smtClean="0"/>
              <a:t>   </a:t>
            </a:r>
            <a:r>
              <a:rPr lang="ru-RU" b="1" dirty="0" smtClean="0">
                <a:solidFill>
                  <a:schemeClr val="accent1">
                    <a:lumMod val="75000"/>
                  </a:schemeClr>
                </a:solidFill>
                <a:latin typeface="Times New Roman" pitchFamily="18" charset="0"/>
                <a:cs typeface="Times New Roman" pitchFamily="18" charset="0"/>
              </a:rPr>
              <a:t>Под правовым статусом педагогического работника понимается совокупность прав и свобод (в том числе академических прав и свобод), трудовых прав, социальных гарантий и компенсаций, ограничений, обязанностей и ответственности, которые установлены законодательством Российской Федерации и законодательством субъектов Российской Федерации.</a:t>
            </a:r>
          </a:p>
          <a:p>
            <a:pPr algn="just"/>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008112"/>
          </a:xfrm>
        </p:spPr>
        <p:txBody>
          <a:bodyPr>
            <a:no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Ч. 3. ст. 47  Педагогические работники пользуются следующими академическими правами и свободами</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412776"/>
            <a:ext cx="8229600" cy="5161760"/>
          </a:xfrm>
        </p:spPr>
        <p:txBody>
          <a:bodyPr>
            <a:noAutofit/>
          </a:bodyPr>
          <a:lstStyle/>
          <a:p>
            <a:pPr algn="just"/>
            <a:r>
              <a:rPr lang="ru-RU" sz="1800" dirty="0" smtClean="0">
                <a:latin typeface="Times New Roman" pitchFamily="18" charset="0"/>
                <a:cs typeface="Times New Roman" pitchFamily="18" charset="0"/>
              </a:rPr>
              <a:t>1) свобода преподавания, свободное выражение своего мнения, свобода от вмешательства в профессиональную деятельность;</a:t>
            </a:r>
          </a:p>
          <a:p>
            <a:pPr algn="just"/>
            <a:r>
              <a:rPr lang="ru-RU" sz="1800" dirty="0" smtClean="0">
                <a:latin typeface="Times New Roman" pitchFamily="18" charset="0"/>
                <a:cs typeface="Times New Roman" pitchFamily="18" charset="0"/>
              </a:rPr>
              <a:t>2) свобода выбора и использования педагогически обоснованных форм, средств, методов обучения и воспитания;</a:t>
            </a:r>
          </a:p>
          <a:p>
            <a:pPr algn="just"/>
            <a:r>
              <a:rPr lang="ru-RU" sz="1800" dirty="0" smtClean="0">
                <a:latin typeface="Times New Roman" pitchFamily="18" charset="0"/>
                <a:cs typeface="Times New Roman" pitchFamily="18" charset="0"/>
              </a:rPr>
              <a:t>3) право на творческую инициативу, разработку и применение авторских программ и методов обучения и воспитания в пределах реализуемой образовательной программы, отдельного учебного предмета, курса, дисциплины (модуля);</a:t>
            </a:r>
          </a:p>
          <a:p>
            <a:pPr algn="just"/>
            <a:r>
              <a:rPr lang="ru-RU" sz="1800" dirty="0" smtClean="0">
                <a:latin typeface="Times New Roman" pitchFamily="18" charset="0"/>
                <a:cs typeface="Times New Roman" pitchFamily="18" charset="0"/>
              </a:rPr>
              <a:t>4) право на выбор учебников, учебных пособий, материалов и иных средств обучения и воспитания в соответствии с образовательной программой и в порядке, установленном законодательством об образовании;</a:t>
            </a:r>
          </a:p>
          <a:p>
            <a:pPr algn="just"/>
            <a:r>
              <a:rPr lang="ru-RU" sz="1800" dirty="0" smtClean="0">
                <a:latin typeface="Times New Roman" pitchFamily="18" charset="0"/>
                <a:cs typeface="Times New Roman" pitchFamily="18" charset="0"/>
              </a:rPr>
              <a:t>5) право на участие в разработке образовательных программ, в том числе учебных планов, календарных учебных графиков, рабочих учебных предметов, курсов, дисциплин (модулей), методических материалов и иных компонентов образовательных программ;</a:t>
            </a:r>
          </a:p>
          <a:p>
            <a:pPr algn="just"/>
            <a:r>
              <a:rPr lang="ru-RU" sz="1800" dirty="0" smtClean="0">
                <a:latin typeface="Times New Roman" pitchFamily="18" charset="0"/>
                <a:cs typeface="Times New Roman" pitchFamily="18" charset="0"/>
              </a:rPr>
              <a:t>6) право на осуществление научной, научно-технической, творческой, исследовательской деятельности, участие в экспериментальной и международной деятельности, разработках и во внедрении инноваций;</a:t>
            </a:r>
          </a:p>
          <a:p>
            <a:pPr algn="just">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720080"/>
          </a:xfrm>
        </p:spPr>
        <p:txBody>
          <a:bodyPr>
            <a:normAutofit fontScale="90000"/>
          </a:bodyPr>
          <a:lstStyle/>
          <a:p>
            <a:r>
              <a:rPr lang="ru-RU" sz="24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Продолжение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пользуются следующими академическими правами и свободами</a:t>
            </a:r>
            <a:endParaRPr lang="ru-RU" sz="24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412776"/>
            <a:ext cx="8784976" cy="5161760"/>
          </a:xfrm>
        </p:spPr>
        <p:txBody>
          <a:bodyPr>
            <a:noAutofit/>
          </a:bodyPr>
          <a:lstStyle/>
          <a:p>
            <a:pPr algn="just"/>
            <a:r>
              <a:rPr lang="ru-RU" sz="1800" dirty="0" smtClean="0">
                <a:latin typeface="Times New Roman" pitchFamily="18" charset="0"/>
                <a:cs typeface="Times New Roman" pitchFamily="18" charset="0"/>
              </a:rPr>
              <a:t>7) право на бесплатное пользование библиотеками и информационными ресурсами, а также доступ в порядке, установленном локальными нормативными актами организации, осуществляющей образовательную деятельность, к информационно-телекоммуникационным сетям и базам данных, учебным и методическим материалам, музейным фондам, материально-техническим средствам обеспечения образовательной деятельности, необходимым для качественного осуществления педагогической, научной или исследовательской деятельности в организациях, осуществляющих образовательную деятельность;</a:t>
            </a:r>
          </a:p>
          <a:p>
            <a:pPr algn="just"/>
            <a:r>
              <a:rPr lang="ru-RU" sz="1800" dirty="0" smtClean="0">
                <a:latin typeface="Times New Roman" pitchFamily="18" charset="0"/>
                <a:cs typeface="Times New Roman" pitchFamily="18" charset="0"/>
              </a:rPr>
              <a:t>8) право на бесплатное пользование образовательными, методическими и научными услугами организации, осуществляющей образовательную деятельность, в порядке, установленном законодательством Российской Федерации или локальными нормативными актами;</a:t>
            </a:r>
          </a:p>
          <a:p>
            <a:pPr algn="just"/>
            <a:r>
              <a:rPr lang="ru-RU" sz="1800" dirty="0" smtClean="0">
                <a:latin typeface="Times New Roman" pitchFamily="18" charset="0"/>
                <a:cs typeface="Times New Roman" pitchFamily="18" charset="0"/>
              </a:rPr>
              <a:t>9) право на участие в управлении образовательной организацией, в том числе в коллегиальных органах управления, в порядке, установленном уставом этой организации;</a:t>
            </a:r>
          </a:p>
          <a:p>
            <a:pPr algn="just"/>
            <a:r>
              <a:rPr lang="ru-RU" sz="1800" dirty="0" smtClean="0">
                <a:latin typeface="Times New Roman" pitchFamily="18" charset="0"/>
                <a:cs typeface="Times New Roman" pitchFamily="18" charset="0"/>
              </a:rPr>
              <a:t>10) право на участие в обсуждении вопросов, относящихся к деятельности образовательной организации, в том числе через органы управления и общественные организации;</a:t>
            </a:r>
          </a:p>
          <a:p>
            <a:pPr algn="just"/>
            <a:endParaRPr lang="ru-RU"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864096"/>
          </a:xfrm>
        </p:spPr>
        <p:txBody>
          <a:bodyPr>
            <a:normAutofit fontScale="90000"/>
          </a:bodyPr>
          <a:lstStyle/>
          <a:p>
            <a:r>
              <a:rPr lang="ru-RU" sz="24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Продолжение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пользуются следующими академическими правами и свободами</a:t>
            </a:r>
            <a:endParaRPr lang="ru-RU" sz="24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395536" y="1844824"/>
            <a:ext cx="8229600" cy="4253104"/>
          </a:xfrm>
        </p:spPr>
        <p:txBody>
          <a:bodyPr>
            <a:normAutofit fontScale="92500" lnSpcReduction="20000"/>
          </a:bodyPr>
          <a:lstStyle/>
          <a:p>
            <a:pPr algn="just"/>
            <a:r>
              <a:rPr lang="ru-RU" sz="2200" dirty="0" smtClean="0">
                <a:latin typeface="Times New Roman" pitchFamily="18" charset="0"/>
                <a:cs typeface="Times New Roman" pitchFamily="18" charset="0"/>
              </a:rPr>
              <a:t>11) право на объединение в общественные профессиональные организации в формах и в порядке, которые установлены законодательством Российской Федерации;</a:t>
            </a:r>
          </a:p>
          <a:p>
            <a:pPr algn="just"/>
            <a:r>
              <a:rPr lang="ru-RU" sz="2200" dirty="0" smtClean="0">
                <a:latin typeface="Times New Roman" pitchFamily="18" charset="0"/>
                <a:cs typeface="Times New Roman" pitchFamily="18" charset="0"/>
              </a:rPr>
              <a:t>12) право на обращение в комиссию по урегулированию споров между участниками образовательных отношений;</a:t>
            </a:r>
          </a:p>
          <a:p>
            <a:pPr algn="just"/>
            <a:r>
              <a:rPr lang="ru-RU" sz="2200" dirty="0" smtClean="0">
                <a:latin typeface="Times New Roman" pitchFamily="18" charset="0"/>
                <a:cs typeface="Times New Roman" pitchFamily="18" charset="0"/>
              </a:rPr>
              <a:t>13) право на защиту профессиональной чести и достоинства, на справедливое и объективное расследование нарушения норм профессиональной этики педагогических работников.</a:t>
            </a:r>
          </a:p>
          <a:p>
            <a:pPr algn="just">
              <a:buNone/>
            </a:pPr>
            <a:r>
              <a:rPr lang="ru-RU" sz="2200" dirty="0" smtClean="0">
                <a:latin typeface="Times New Roman" pitchFamily="18" charset="0"/>
                <a:cs typeface="Times New Roman" pitchFamily="18" charset="0"/>
              </a:rPr>
              <a:t>   </a:t>
            </a:r>
          </a:p>
          <a:p>
            <a:pPr algn="just">
              <a:buNone/>
            </a:pPr>
            <a:r>
              <a:rPr lang="ru-RU" sz="2200" dirty="0" smtClean="0">
                <a:latin typeface="Times New Roman" pitchFamily="18" charset="0"/>
                <a:cs typeface="Times New Roman" pitchFamily="18" charset="0"/>
              </a:rPr>
              <a:t>    4. Академические права и свободы, указанные в ч. 3  настоящей статьи, должны осуществляться с соблюдением прав и свобод других участников образовательных отношений, требований законодательства Российской Федерации, норм профессиональной этики педагогических работников, закрепленных в локальных нормативных актах организации, осуществляющей образовательную деятельность.</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Ч. 5. ст. 47 Педагогические работники имеют следующие трудовые права и социальные гарантии:</a:t>
            </a:r>
            <a:r>
              <a:rPr lang="ru-RU" dirty="0" smtClean="0"/>
              <a:t/>
            </a:r>
            <a:br>
              <a:rPr lang="ru-RU" dirty="0" smtClean="0"/>
            </a:br>
            <a:endParaRPr lang="ru-RU" dirty="0"/>
          </a:p>
        </p:txBody>
      </p:sp>
      <p:sp>
        <p:nvSpPr>
          <p:cNvPr id="3" name="Содержимое 2"/>
          <p:cNvSpPr>
            <a:spLocks noGrp="1"/>
          </p:cNvSpPr>
          <p:nvPr>
            <p:ph idx="1"/>
          </p:nvPr>
        </p:nvSpPr>
        <p:spPr>
          <a:xfrm>
            <a:off x="251520" y="1844824"/>
            <a:ext cx="8496944" cy="5013176"/>
          </a:xfrm>
        </p:spPr>
        <p:txBody>
          <a:bodyPr>
            <a:normAutofit fontScale="32500" lnSpcReduction="20000"/>
          </a:bodyPr>
          <a:lstStyle/>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Пп.1 ч.5 Право на сокращенную </a:t>
            </a:r>
          </a:p>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продолжительность рабочего времени </a:t>
            </a:r>
          </a:p>
          <a:p>
            <a:pPr marL="1024128" indent="-914400" algn="ctr">
              <a:buNone/>
            </a:pPr>
            <a:endParaRPr lang="ru-RU" sz="7200" dirty="0" smtClean="0">
              <a:latin typeface="Times New Roman" pitchFamily="18" charset="0"/>
              <a:cs typeface="Times New Roman" pitchFamily="18" charset="0"/>
            </a:endParaRPr>
          </a:p>
          <a:p>
            <a:pPr algn="just">
              <a:buNone/>
            </a:pPr>
            <a:r>
              <a:rPr lang="ru-RU" sz="6200" dirty="0" smtClean="0">
                <a:latin typeface="Times New Roman" pitchFamily="18" charset="0"/>
                <a:cs typeface="Times New Roman" pitchFamily="18" charset="0"/>
              </a:rPr>
              <a:t>   В соответствии с п. 2.8.1. Приказ Министерства образования и науки РФ от 22 декабря 2014 г. № 1601</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норма часов учебной (преподавательской) работы 18 часов в неделю за ставку заработной платы устанавливается:</a:t>
            </a:r>
          </a:p>
          <a:p>
            <a:pPr algn="just"/>
            <a:r>
              <a:rPr lang="ru-RU" sz="6200" dirty="0" smtClean="0">
                <a:latin typeface="Times New Roman" pitchFamily="18" charset="0"/>
                <a:cs typeface="Times New Roman" pitchFamily="18" charset="0"/>
              </a:rPr>
              <a:t>    учителям организаций, осуществляющих образовательную деятельность по основным общеобразовательным программам (в том числе адаптированным);</a:t>
            </a:r>
          </a:p>
          <a:p>
            <a:pPr algn="just">
              <a:buNone/>
            </a:pPr>
            <a:endParaRPr lang="ru-RU" sz="7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224136"/>
          </a:xfrm>
        </p:spPr>
        <p:txBody>
          <a:bodyPr>
            <a:normAutofit fontScale="90000"/>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Пп.2 ч.5 ст. 47 Право на дополнительное профессиональное образование по профилю педагогической деятельности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 реже чем один раз в три года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916832"/>
            <a:ext cx="8686800" cy="4657704"/>
          </a:xfrm>
        </p:spPr>
        <p:txBody>
          <a:bodyPr>
            <a:normAutofit fontScale="92500"/>
          </a:bodyPr>
          <a:lstStyle/>
          <a:p>
            <a:pPr algn="just">
              <a:buNone/>
            </a:pPr>
            <a:r>
              <a:rPr lang="ru-RU" sz="2400" dirty="0" smtClean="0">
                <a:latin typeface="Times New Roman" pitchFamily="18" charset="0"/>
                <a:cs typeface="Times New Roman" pitchFamily="18" charset="0"/>
              </a:rPr>
              <a:t>   В связи с введением ФГОС общего образования во всех образовательных учреждениях право педагогических работников на повышение квалификации и профессиональную переподготовку становится и </a:t>
            </a:r>
            <a:r>
              <a:rPr lang="ru-RU" sz="2400" b="1" dirty="0" smtClean="0">
                <a:solidFill>
                  <a:srgbClr val="C00000"/>
                </a:solidFill>
                <a:latin typeface="Times New Roman" pitchFamily="18" charset="0"/>
                <a:cs typeface="Times New Roman" pitchFamily="18" charset="0"/>
              </a:rPr>
              <a:t>обязанностью</a:t>
            </a:r>
            <a:r>
              <a:rPr lang="ru-RU" sz="2400" dirty="0" smtClean="0">
                <a:latin typeface="Times New Roman" pitchFamily="18" charset="0"/>
                <a:cs typeface="Times New Roman" pitchFamily="18" charset="0"/>
              </a:rPr>
              <a:t> педагога. В соответствии с требованиями к кадровым условиям реализации основной образовательной программы ФГОС начального и основного общего образования работники образовательного учреждения должны проходить обучение по дополнительным профессиональным образовательным программам </a:t>
            </a:r>
            <a:r>
              <a:rPr lang="ru-RU" sz="2400" b="1" dirty="0" smtClean="0">
                <a:solidFill>
                  <a:srgbClr val="C00000"/>
                </a:solidFill>
                <a:latin typeface="Times New Roman" pitchFamily="18" charset="0"/>
                <a:cs typeface="Times New Roman" pitchFamily="18" charset="0"/>
              </a:rPr>
              <a:t>не реже одного раза в три года</a:t>
            </a:r>
            <a:r>
              <a:rPr lang="ru-RU" sz="2400" dirty="0" smtClean="0">
                <a:latin typeface="Times New Roman" pitchFamily="18" charset="0"/>
                <a:cs typeface="Times New Roman" pitchFamily="18" charset="0"/>
              </a:rPr>
              <a:t>. Более того, ФГОС устанавливает минимальный объем программ повышения квалификации учителей, реализующих программу </a:t>
            </a:r>
            <a:r>
              <a:rPr lang="ru-RU" sz="2400" b="1" dirty="0" smtClean="0">
                <a:solidFill>
                  <a:srgbClr val="C00000"/>
                </a:solidFill>
                <a:latin typeface="Times New Roman" pitchFamily="18" charset="0"/>
                <a:cs typeface="Times New Roman" pitchFamily="18" charset="0"/>
              </a:rPr>
              <a:t>начального общего образования, - 72 часа</a:t>
            </a:r>
            <a:r>
              <a:rPr lang="ru-RU" sz="2400" dirty="0" smtClean="0">
                <a:latin typeface="Times New Roman" pitchFamily="18" charset="0"/>
                <a:cs typeface="Times New Roman" pitchFamily="18" charset="0"/>
              </a:rPr>
              <a:t>, а программу </a:t>
            </a:r>
            <a:r>
              <a:rPr lang="ru-RU" sz="2400" b="1" dirty="0" smtClean="0">
                <a:solidFill>
                  <a:srgbClr val="C00000"/>
                </a:solidFill>
                <a:latin typeface="Times New Roman" pitchFamily="18" charset="0"/>
                <a:cs typeface="Times New Roman" pitchFamily="18" charset="0"/>
              </a:rPr>
              <a:t>основного общего образования - 108 часов.</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648072"/>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имеют следующие трудовые права и социальные гарантии:</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67544" y="1484784"/>
            <a:ext cx="8229600" cy="5017744"/>
          </a:xfrm>
        </p:spPr>
        <p:txBody>
          <a:bodyPr>
            <a:normAutofit fontScale="92500" lnSpcReduction="10000"/>
          </a:bodyPr>
          <a:lstStyle/>
          <a:p>
            <a:pPr algn="just">
              <a:buNone/>
            </a:pPr>
            <a:r>
              <a:rPr lang="ru-RU" sz="2000" dirty="0" smtClean="0">
                <a:latin typeface="Times New Roman" pitchFamily="18" charset="0"/>
                <a:cs typeface="Times New Roman" pitchFamily="18" charset="0"/>
              </a:rPr>
              <a:t>3) право на ежегодный основной удлиненный оплачиваемый отпуск, продолжительность которого определяется Правительством Российской Федерации. В соответствии с Постановлением Правительства РФ от 14.05.2015 N 466 «О ежегодных основных удлиненных оплачиваемых отпусках» для педагогических работников устанавливается длительностью </a:t>
            </a:r>
            <a:r>
              <a:rPr lang="ru-RU" sz="2000" b="1" dirty="0" smtClean="0">
                <a:solidFill>
                  <a:srgbClr val="C00000"/>
                </a:solidFill>
                <a:latin typeface="Times New Roman" pitchFamily="18" charset="0"/>
                <a:cs typeface="Times New Roman" pitchFamily="18" charset="0"/>
              </a:rPr>
              <a:t>56 календарных дней</a:t>
            </a:r>
            <a:r>
              <a:rPr lang="ru-RU" sz="2000" dirty="0" smtClean="0">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4)   право на длительный отпуск сроком до одного года </a:t>
            </a:r>
            <a:r>
              <a:rPr lang="ru-RU" sz="2000" b="1" dirty="0" smtClean="0">
                <a:solidFill>
                  <a:srgbClr val="C00000"/>
                </a:solidFill>
                <a:latin typeface="Times New Roman" pitchFamily="18" charset="0"/>
                <a:cs typeface="Times New Roman" pitchFamily="18" charset="0"/>
              </a:rPr>
              <a:t>не реже чем через каждые десять лет непрерывной педагогической работы </a:t>
            </a:r>
            <a:r>
              <a:rPr lang="ru-RU" sz="2000" dirty="0" smtClean="0">
                <a:latin typeface="Times New Roman" pitchFamily="18" charset="0"/>
                <a:cs typeface="Times New Roman" pitchFamily="18" charset="0"/>
              </a:rPr>
              <a:t>в порядке, установленном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a:p>
            <a:pPr algn="just">
              <a:buNone/>
            </a:pPr>
            <a:r>
              <a:rPr lang="ru-RU" sz="2000" dirty="0" smtClean="0">
                <a:latin typeface="Times New Roman" pitchFamily="18" charset="0"/>
                <a:cs typeface="Times New Roman" pitchFamily="18" charset="0"/>
              </a:rPr>
              <a:t>5)   право </a:t>
            </a:r>
            <a:r>
              <a:rPr lang="ru-RU" sz="2000" b="1" dirty="0" smtClean="0">
                <a:solidFill>
                  <a:srgbClr val="C00000"/>
                </a:solidFill>
                <a:latin typeface="Times New Roman" pitchFamily="18" charset="0"/>
                <a:cs typeface="Times New Roman" pitchFamily="18" charset="0"/>
              </a:rPr>
              <a:t>на досрочное назначение страховой пенсии по старости </a:t>
            </a:r>
            <a:r>
              <a:rPr lang="ru-RU" sz="2000" dirty="0" smtClean="0">
                <a:latin typeface="Times New Roman" pitchFamily="18" charset="0"/>
                <a:cs typeface="Times New Roman" pitchFamily="18" charset="0"/>
              </a:rPr>
              <a:t>… В соответствии с п. 19 ст.30 ФЗ от 28.12.2013 г. № 400-ФЗ «О страховых пенсиях» страховая пенсия по старости назначается ранее достижения возраста, установленного ст. 8  вышеуказанного ФЗ лицам, не менее 25 лет осуществлявшим педагогическую деятельность в учреждениях для детей, независимо от их возраста;</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864096"/>
          </a:xfrm>
        </p:spPr>
        <p:txBody>
          <a:bodyPr>
            <a:norm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Пп. 4 ч.5 ст.47   Право на длительный отпуск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сроком до одного года </a:t>
            </a:r>
            <a:endParaRPr lang="ru-RU" sz="24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556792"/>
            <a:ext cx="8686800" cy="5301208"/>
          </a:xfrm>
        </p:spPr>
        <p:txBody>
          <a:bodyPr>
            <a:normAutofit fontScale="85000" lnSpcReduction="20000"/>
          </a:bodyPr>
          <a:lstStyle/>
          <a:p>
            <a:pPr algn="just">
              <a:buNone/>
            </a:pPr>
            <a:r>
              <a:rPr lang="ru-RU" sz="2100" dirty="0" smtClean="0">
                <a:latin typeface="Times New Roman" pitchFamily="18" charset="0"/>
                <a:cs typeface="Times New Roman" pitchFamily="18" charset="0"/>
              </a:rPr>
              <a:t>    В соответствии с Приказом Минобразования РФ от 7 декабря 2000 г. N 3570</a:t>
            </a:r>
            <a:br>
              <a:rPr lang="ru-RU" sz="2100" dirty="0" smtClean="0">
                <a:latin typeface="Times New Roman" pitchFamily="18" charset="0"/>
                <a:cs typeface="Times New Roman" pitchFamily="18" charset="0"/>
              </a:rPr>
            </a:br>
            <a:r>
              <a:rPr lang="ru-RU" sz="2100" dirty="0" smtClean="0">
                <a:latin typeface="Times New Roman" pitchFamily="18" charset="0"/>
                <a:cs typeface="Times New Roman" pitchFamily="18" charset="0"/>
              </a:rPr>
              <a:t>«Об утверждении Положения о порядке и условиях предоставления педагогическим работникам образовательных учреждений длительного отпуска сроком до одного года»</a:t>
            </a:r>
          </a:p>
          <a:p>
            <a:pPr algn="just">
              <a:buNone/>
            </a:pPr>
            <a:r>
              <a:rPr lang="ru-RU" sz="2100" dirty="0" smtClean="0">
                <a:latin typeface="Times New Roman" pitchFamily="18" charset="0"/>
                <a:cs typeface="Times New Roman" pitchFamily="18" charset="0"/>
              </a:rPr>
              <a:t>    2. Педагогические работники образовательных учреждений … имеют право на длительный отпуск сроком до одного года (далее - длительный отпуск) не реже чем через каждые 10 лет </a:t>
            </a:r>
            <a:r>
              <a:rPr lang="ru-RU" sz="2100" b="1" dirty="0" smtClean="0">
                <a:solidFill>
                  <a:srgbClr val="C00000"/>
                </a:solidFill>
                <a:latin typeface="Times New Roman" pitchFamily="18" charset="0"/>
                <a:cs typeface="Times New Roman" pitchFamily="18" charset="0"/>
              </a:rPr>
              <a:t>непрерывной</a:t>
            </a:r>
            <a:r>
              <a:rPr lang="ru-RU" sz="2100" dirty="0" smtClean="0">
                <a:latin typeface="Times New Roman" pitchFamily="18" charset="0"/>
                <a:cs typeface="Times New Roman" pitchFamily="18" charset="0"/>
              </a:rPr>
              <a:t> преподавательской работы.</a:t>
            </a:r>
          </a:p>
          <a:p>
            <a:pPr algn="just">
              <a:buNone/>
            </a:pPr>
            <a:r>
              <a:rPr lang="ru-RU" sz="2100" dirty="0" smtClean="0">
                <a:latin typeface="Times New Roman" pitchFamily="18" charset="0"/>
                <a:cs typeface="Times New Roman" pitchFamily="18" charset="0"/>
              </a:rPr>
              <a:t>    3. В стаж непрерывной преподавательской работы, дающий право на длительный отпуск, засчитывается время работы в государственных, муниципальных образовательных учреждениях и </a:t>
            </a:r>
            <a:r>
              <a:rPr lang="ru-RU" sz="2100" b="1" dirty="0" smtClean="0">
                <a:solidFill>
                  <a:srgbClr val="C00000"/>
                </a:solidFill>
                <a:latin typeface="Times New Roman" pitchFamily="18" charset="0"/>
                <a:cs typeface="Times New Roman" pitchFamily="18" charset="0"/>
              </a:rPr>
              <a:t>негосударственных</a:t>
            </a:r>
            <a:r>
              <a:rPr lang="ru-RU" sz="2100" dirty="0" smtClean="0">
                <a:latin typeface="Times New Roman" pitchFamily="18" charset="0"/>
                <a:cs typeface="Times New Roman" pitchFamily="18" charset="0"/>
              </a:rPr>
              <a:t> образовательных учреждениях, </a:t>
            </a:r>
            <a:r>
              <a:rPr lang="ru-RU" sz="2100" b="1" dirty="0" smtClean="0">
                <a:solidFill>
                  <a:srgbClr val="C00000"/>
                </a:solidFill>
                <a:latin typeface="Times New Roman" pitchFamily="18" charset="0"/>
                <a:cs typeface="Times New Roman" pitchFamily="18" charset="0"/>
              </a:rPr>
              <a:t>имеющих государственную аккредитацию</a:t>
            </a:r>
            <a:r>
              <a:rPr lang="ru-RU" sz="2100" dirty="0" smtClean="0">
                <a:latin typeface="Times New Roman" pitchFamily="18" charset="0"/>
                <a:cs typeface="Times New Roman" pitchFamily="18" charset="0"/>
              </a:rPr>
              <a:t>, в должностях и на условиях, предусмотренных в  приложении к  вышеуказанному Положению.</a:t>
            </a:r>
          </a:p>
          <a:p>
            <a:pPr algn="just">
              <a:buNone/>
            </a:pPr>
            <a:r>
              <a:rPr lang="ru-RU" sz="2100" dirty="0" smtClean="0">
                <a:latin typeface="Times New Roman" pitchFamily="18" charset="0"/>
                <a:cs typeface="Times New Roman" pitchFamily="18" charset="0"/>
              </a:rPr>
              <a:t>    7. Длительный отпуск может предоставляться педагогическому работнику в любое время при условии, что </a:t>
            </a:r>
            <a:r>
              <a:rPr lang="ru-RU" sz="2100" b="1" dirty="0" smtClean="0">
                <a:solidFill>
                  <a:srgbClr val="C00000"/>
                </a:solidFill>
                <a:latin typeface="Times New Roman" pitchFamily="18" charset="0"/>
                <a:cs typeface="Times New Roman" pitchFamily="18" charset="0"/>
              </a:rPr>
              <a:t>это отрицательно не отразится </a:t>
            </a:r>
            <a:r>
              <a:rPr lang="ru-RU" sz="2100" dirty="0" smtClean="0">
                <a:latin typeface="Times New Roman" pitchFamily="18" charset="0"/>
                <a:cs typeface="Times New Roman" pitchFamily="18" charset="0"/>
              </a:rPr>
              <a:t>на деятельности образовательного учреждения.</a:t>
            </a:r>
          </a:p>
          <a:p>
            <a:pPr algn="just">
              <a:buNone/>
            </a:pPr>
            <a:r>
              <a:rPr lang="ru-RU" sz="2100" dirty="0" smtClean="0">
                <a:latin typeface="Times New Roman" pitchFamily="18" charset="0"/>
                <a:cs typeface="Times New Roman" pitchFamily="18" charset="0"/>
              </a:rPr>
              <a:t>    8. Очередность и время предоставления длительного отпуска, продолжительность, присоединение к ежегодному оплачиваемому отпуску, возможность оплаты длительного отпуска за счет внебюджетных средств и другие вопросы, не предусмотренные настоящим Положением, определяются уставом образовательного учреждения.</a:t>
            </a:r>
          </a:p>
          <a:p>
            <a:pPr algn="just">
              <a:buNone/>
            </a:pPr>
            <a:r>
              <a:rPr lang="ru-RU" sz="1900" dirty="0" smtClean="0">
                <a:latin typeface="Times New Roman" pitchFamily="18" charset="0"/>
                <a:cs typeface="Times New Roman" pitchFamily="18" charset="0"/>
              </a:rPr>
              <a:t/>
            </a:r>
            <a:br>
              <a:rPr lang="ru-RU" sz="1900" dirty="0" smtClean="0">
                <a:latin typeface="Times New Roman" pitchFamily="18" charset="0"/>
                <a:cs typeface="Times New Roman" pitchFamily="18" charset="0"/>
              </a:rPr>
            </a:br>
            <a:endParaRPr lang="ru-RU"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137</TotalTime>
  <Words>1317</Words>
  <Application>Microsoft Office PowerPoint</Application>
  <PresentationFormat>Экран (4:3)</PresentationFormat>
  <Paragraphs>74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         Права и обязанности педагогических работников  в соответствии с ФЗ «Об образовании  в Российской Федерации» </vt:lpstr>
      <vt:lpstr> Статья 47. Правовой статус педагогических работников. Права и свободы педагогических работников, гарантии их реализации  </vt:lpstr>
      <vt:lpstr>Ч. 3. ст. 47  Педагогические работники пользуются следующими академическими правами и свободами </vt:lpstr>
      <vt:lpstr>Продолжение  Педагогические работники пользуются следующими академическими правами и свободами</vt:lpstr>
      <vt:lpstr>Продолжение  Педагогические работники пользуются следующими академическими правами и свободами</vt:lpstr>
      <vt:lpstr>Ч. 5. ст. 47 Педагогические работники имеют следующие трудовые права и социальные гарантии: </vt:lpstr>
      <vt:lpstr>Пп.2 ч.5 ст. 47 Право на дополнительное профессиональное образование по профилю педагогической деятельности  не реже чем один раз в три года;  </vt:lpstr>
      <vt:lpstr>Продолжение   Педагогические работники имеют следующие трудовые права и социальные гарантии:</vt:lpstr>
      <vt:lpstr>Пп. 4 ч.5 ст.47   Право на длительный отпуск  сроком до одного года </vt:lpstr>
      <vt:lpstr>Продолжение  Право на длительный отпуск сроком до одного года </vt:lpstr>
      <vt:lpstr>Ч. 6 ст. 47</vt:lpstr>
      <vt:lpstr>Ч. 7 ст. 47</vt:lpstr>
      <vt:lpstr>Статья 48. Обязанности и ответственность педагогических работников </vt:lpstr>
      <vt:lpstr>Продолжение  Обязанности и ответственность педагогических работников</vt:lpstr>
      <vt:lpstr>Продолжение  Обязанности и ответственность педагогических работников</vt:lpstr>
      <vt:lpstr>Продолжение  Обязанности и ответственность педагогических работников</vt:lpstr>
      <vt:lpstr>Спасибо за внимание!</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и обязанности педагогических работников  в соответствии с Федеральным законом  «Об образовании в Российской Федерации»</dc:title>
  <dc:creator>Есина</dc:creator>
  <cp:lastModifiedBy>Админ</cp:lastModifiedBy>
  <cp:revision>16</cp:revision>
  <dcterms:created xsi:type="dcterms:W3CDTF">2015-08-18T15:10:10Z</dcterms:created>
  <dcterms:modified xsi:type="dcterms:W3CDTF">2015-10-30T19:14:28Z</dcterms:modified>
</cp:coreProperties>
</file>