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58ACF45-4009-49C1-A6F1-EE4D06C9B2F6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0BAC609-5F39-45E9-9C9B-9A49C950AC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533400"/>
            <a:ext cx="6929486" cy="2868168"/>
          </a:xfrm>
        </p:spPr>
        <p:txBody>
          <a:bodyPr/>
          <a:lstStyle/>
          <a:p>
            <a:pPr algn="l"/>
            <a:r>
              <a:rPr lang="ru-RU" b="1" i="1" dirty="0" smtClean="0"/>
              <a:t>Практико-ориентированный проект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Основные теоретические положения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300" dirty="0" smtClean="0"/>
              <a:t>5.Использование исследовательских методов, предусматривающих определенную последовательность действий:</a:t>
            </a:r>
          </a:p>
          <a:p>
            <a:pPr algn="just">
              <a:buFontTx/>
              <a:buChar char="-"/>
            </a:pPr>
            <a:r>
              <a:rPr lang="ru-RU" sz="3300" dirty="0" smtClean="0"/>
              <a:t>определение проблемы и вытекающих из нее задач исследования;</a:t>
            </a:r>
          </a:p>
          <a:p>
            <a:pPr algn="just">
              <a:buFontTx/>
              <a:buChar char="-"/>
            </a:pPr>
            <a:r>
              <a:rPr lang="ru-RU" sz="3300" dirty="0" smtClean="0"/>
              <a:t>выдвижение гипотез их решения;</a:t>
            </a:r>
          </a:p>
          <a:p>
            <a:pPr algn="just">
              <a:buFontTx/>
              <a:buChar char="-"/>
            </a:pPr>
            <a:r>
              <a:rPr lang="ru-RU" sz="3300" dirty="0" smtClean="0"/>
              <a:t>обсуждение методов исследования;</a:t>
            </a:r>
          </a:p>
          <a:p>
            <a:pPr algn="just">
              <a:buFontTx/>
              <a:buChar char="-"/>
            </a:pPr>
            <a:r>
              <a:rPr lang="ru-RU" sz="3300" dirty="0" smtClean="0"/>
              <a:t>обсуждение способов оформления конечных результатов;</a:t>
            </a:r>
          </a:p>
          <a:p>
            <a:pPr algn="just">
              <a:buFontTx/>
              <a:buChar char="-"/>
            </a:pPr>
            <a:r>
              <a:rPr lang="ru-RU" sz="3300" dirty="0" smtClean="0"/>
              <a:t>сбор, систематизация и анализ полученных результатов;</a:t>
            </a:r>
          </a:p>
          <a:p>
            <a:pPr algn="just">
              <a:buFontTx/>
              <a:buChar char="-"/>
            </a:pPr>
            <a:r>
              <a:rPr lang="ru-RU" sz="3300" dirty="0" smtClean="0"/>
              <a:t>подведение итогов, оформление результатов, их презентации;</a:t>
            </a:r>
          </a:p>
          <a:p>
            <a:pPr algn="just">
              <a:buFontTx/>
              <a:buChar char="-"/>
            </a:pPr>
            <a:r>
              <a:rPr lang="ru-RU" sz="3300" dirty="0" smtClean="0"/>
              <a:t>выводы, выдвижение новых проблем исследования.</a:t>
            </a:r>
          </a:p>
          <a:p>
            <a:pPr algn="just">
              <a:buFontTx/>
              <a:buChar char="-"/>
            </a:pPr>
            <a:endParaRPr lang="ru-RU" sz="3300" dirty="0" smtClean="0"/>
          </a:p>
          <a:p>
            <a:pPr algn="just">
              <a:buFontTx/>
              <a:buChar char="-"/>
            </a:pPr>
            <a:endParaRPr lang="ru-RU" sz="2800" dirty="0" smtClean="0"/>
          </a:p>
          <a:p>
            <a:pPr algn="just">
              <a:buFontTx/>
              <a:buChar char="-"/>
            </a:pPr>
            <a:endParaRPr lang="ru-RU" sz="2800" dirty="0" smtClean="0"/>
          </a:p>
          <a:p>
            <a:pPr algn="just">
              <a:buFontTx/>
              <a:buChar char="-"/>
            </a:pPr>
            <a:endParaRPr lang="ru-RU" sz="2800" dirty="0" smtClean="0"/>
          </a:p>
          <a:p>
            <a:pPr algn="just">
              <a:buFontTx/>
              <a:buChar char="-"/>
            </a:pPr>
            <a:endParaRPr lang="ru-RU" sz="2800" dirty="0" smtClean="0"/>
          </a:p>
          <a:p>
            <a:pPr algn="just">
              <a:buFontTx/>
              <a:buChar char="-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ctr">
              <a:buNone/>
            </a:pPr>
            <a:r>
              <a:rPr lang="ru-RU" sz="4400" b="1" u="sng" dirty="0" smtClean="0"/>
              <a:t>П</a:t>
            </a:r>
            <a:r>
              <a:rPr lang="ru-RU" sz="4400" dirty="0" smtClean="0"/>
              <a:t>роблема</a:t>
            </a:r>
          </a:p>
          <a:p>
            <a:pPr algn="ctr">
              <a:buNone/>
            </a:pPr>
            <a:r>
              <a:rPr lang="ru-RU" sz="4400" b="1" u="sng" dirty="0" smtClean="0"/>
              <a:t>П</a:t>
            </a:r>
            <a:r>
              <a:rPr lang="ru-RU" sz="4400" dirty="0" smtClean="0"/>
              <a:t>роектирование</a:t>
            </a:r>
          </a:p>
          <a:p>
            <a:pPr algn="ctr">
              <a:buNone/>
            </a:pPr>
            <a:r>
              <a:rPr lang="ru-RU" sz="4400" b="1" u="sng" dirty="0" smtClean="0"/>
              <a:t>П</a:t>
            </a:r>
            <a:r>
              <a:rPr lang="ru-RU" sz="4400" dirty="0" smtClean="0"/>
              <a:t>оиск информации</a:t>
            </a:r>
          </a:p>
          <a:p>
            <a:pPr algn="ctr">
              <a:buNone/>
            </a:pPr>
            <a:r>
              <a:rPr lang="ru-RU" sz="4400" b="1" u="sng" dirty="0" smtClean="0"/>
              <a:t>П</a:t>
            </a:r>
            <a:r>
              <a:rPr lang="ru-RU" sz="4400" dirty="0" smtClean="0"/>
              <a:t>родукт</a:t>
            </a:r>
          </a:p>
          <a:p>
            <a:pPr algn="ctr">
              <a:buNone/>
            </a:pPr>
            <a:r>
              <a:rPr lang="ru-RU" sz="4400" b="1" u="sng" dirty="0" smtClean="0"/>
              <a:t>П</a:t>
            </a:r>
            <a:r>
              <a:rPr lang="ru-RU" sz="4400" dirty="0" smtClean="0"/>
              <a:t>резентация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Оформление проекта</a:t>
            </a:r>
            <a:br>
              <a:rPr lang="ru-RU" sz="3200" b="1" i="1" dirty="0" smtClean="0"/>
            </a:br>
            <a:r>
              <a:rPr lang="ru-RU" sz="2800" b="1" i="1" dirty="0" smtClean="0"/>
              <a:t>(общие требования)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Название проекта.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Руководитель проекта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Консультанты проекта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Учебный предмет, в рамках которого проводится работа по проекту.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Учебные дисциплины, близкие к теме проекта.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Тип проекта (практико-ориентированный)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Цель проекта (практическая и педагогическая)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ru-RU" sz="2800" dirty="0" smtClean="0"/>
              <a:t>8. Задачи проекта (2-4 задачи, акцент на развивающих задачах).</a:t>
            </a:r>
          </a:p>
          <a:p>
            <a:pPr marL="514350" indent="-514350" algn="just">
              <a:buNone/>
            </a:pPr>
            <a:r>
              <a:rPr lang="ru-RU" sz="2800" dirty="0" smtClean="0"/>
              <a:t>9.  Необходимое оборудование.</a:t>
            </a:r>
          </a:p>
          <a:p>
            <a:pPr marL="514350" indent="-514350" algn="just">
              <a:buNone/>
            </a:pPr>
            <a:r>
              <a:rPr lang="ru-RU" sz="2800" dirty="0" smtClean="0"/>
              <a:t>10. Аннотация (актуальность, значимость на уровне школы и социума, личностная ориентация, воспитательный аспект, краткое содержание).</a:t>
            </a:r>
          </a:p>
          <a:p>
            <a:pPr marL="514350" indent="-514350" algn="just">
              <a:buNone/>
            </a:pPr>
            <a:r>
              <a:rPr lang="ru-RU" sz="2800" dirty="0" smtClean="0"/>
              <a:t>11. Этапы работы над </a:t>
            </a:r>
            <a:r>
              <a:rPr lang="ru-RU" sz="2800" smtClean="0"/>
              <a:t>проектом </a:t>
            </a:r>
            <a:r>
              <a:rPr lang="ru-RU" sz="2800" smtClean="0"/>
              <a:t>(для </a:t>
            </a:r>
            <a:r>
              <a:rPr lang="ru-RU" sz="2800" dirty="0" smtClean="0"/>
              <a:t>каждого этапа указать форму, продолжительность и место работы учащихся, содержание работы, выход этапа).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i="1" dirty="0" smtClean="0"/>
              <a:t>Метод проектов в процессе обучения - 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Способ достижения дидактической цели, который  предполагает детальную разработку проблемы, завершающуюся вполне реальным, осязаемым практическим результатом, оформленным тем или иным образом.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800" b="1" i="1" dirty="0" smtClean="0"/>
              <a:t>Для типологии проектов предлагаются следующие признаки - 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i="1" dirty="0" smtClean="0"/>
              <a:t>1. </a:t>
            </a:r>
            <a:r>
              <a:rPr lang="ru-RU" sz="2800" i="1" u="sng" dirty="0" smtClean="0"/>
              <a:t>Доминирующая в проекте деятельность</a:t>
            </a:r>
            <a:r>
              <a:rPr lang="ru-RU" sz="2800" i="1" dirty="0" smtClean="0"/>
              <a:t>:</a:t>
            </a:r>
          </a:p>
          <a:p>
            <a:pPr algn="just">
              <a:buNone/>
            </a:pPr>
            <a:r>
              <a:rPr lang="ru-RU" sz="2800" dirty="0" smtClean="0"/>
              <a:t>- исследовательские;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творческие;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ролевые;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информационные;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практико-ориентированные.</a:t>
            </a:r>
          </a:p>
          <a:p>
            <a:pPr algn="just">
              <a:buFontTx/>
              <a:buChar char="-"/>
            </a:pPr>
            <a:endParaRPr lang="ru-RU" sz="2800" dirty="0" smtClean="0"/>
          </a:p>
          <a:p>
            <a:pPr algn="just">
              <a:buFontTx/>
              <a:buChar char="-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42860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u="sng" dirty="0" smtClean="0"/>
              <a:t>2.Предметно-содержательная область:</a:t>
            </a:r>
            <a:br>
              <a:rPr lang="ru-RU" sz="2800" i="1" u="sng" dirty="0" smtClean="0"/>
            </a:br>
            <a:r>
              <a:rPr lang="ru-RU" sz="2800" dirty="0" smtClean="0"/>
              <a:t>- </a:t>
            </a:r>
            <a:r>
              <a:rPr lang="ru-RU" sz="2800" dirty="0" err="1" smtClean="0"/>
              <a:t>монопроекты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dirty="0" err="1" smtClean="0"/>
              <a:t>межпредметные</a:t>
            </a:r>
            <a:r>
              <a:rPr lang="ru-RU" sz="2800" dirty="0" smtClean="0"/>
              <a:t> проекты</a:t>
            </a:r>
          </a:p>
          <a:p>
            <a:pPr>
              <a:buNone/>
            </a:pPr>
            <a:r>
              <a:rPr lang="ru-RU" sz="2800" dirty="0" smtClean="0"/>
              <a:t>3. </a:t>
            </a:r>
            <a:r>
              <a:rPr lang="ru-RU" sz="2800" i="1" u="sng" dirty="0" smtClean="0"/>
              <a:t>По характеру координации:</a:t>
            </a:r>
          </a:p>
          <a:p>
            <a:pPr>
              <a:buFontTx/>
              <a:buChar char="-"/>
            </a:pPr>
            <a:r>
              <a:rPr lang="ru-RU" sz="2800" dirty="0" smtClean="0"/>
              <a:t>проекты с открытой, явной координацией;</a:t>
            </a:r>
          </a:p>
          <a:p>
            <a:pPr>
              <a:buFontTx/>
              <a:buChar char="-"/>
            </a:pPr>
            <a:r>
              <a:rPr lang="ru-RU" sz="2800" dirty="0" smtClean="0"/>
              <a:t>проекты со скрытой координацией (телекоммуникационные проекты)</a:t>
            </a:r>
          </a:p>
          <a:p>
            <a:pPr>
              <a:buNone/>
            </a:pPr>
            <a:r>
              <a:rPr lang="ru-RU" sz="2800" i="1" dirty="0" smtClean="0"/>
              <a:t>4. </a:t>
            </a:r>
            <a:r>
              <a:rPr lang="ru-RU" sz="2800" i="1" u="sng" dirty="0" smtClean="0"/>
              <a:t>По характеру контактов:</a:t>
            </a:r>
          </a:p>
          <a:p>
            <a:pPr>
              <a:buFontTx/>
              <a:buChar char="-"/>
            </a:pPr>
            <a:r>
              <a:rPr lang="ru-RU" sz="2800" dirty="0" smtClean="0"/>
              <a:t>внутренние (региональные);</a:t>
            </a:r>
          </a:p>
          <a:p>
            <a:pPr>
              <a:buFontTx/>
              <a:buChar char="-"/>
            </a:pPr>
            <a:r>
              <a:rPr lang="ru-RU" sz="2800" dirty="0" smtClean="0"/>
              <a:t>международные.</a:t>
            </a:r>
          </a:p>
          <a:p>
            <a:pPr>
              <a:buFontTx/>
              <a:buChar char="-"/>
            </a:pP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8575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072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u="sng" dirty="0" smtClean="0"/>
              <a:t>5.По количеству участников</a:t>
            </a:r>
            <a:r>
              <a:rPr lang="ru-RU" sz="2800" i="1" dirty="0" smtClean="0"/>
              <a:t>:</a:t>
            </a:r>
            <a:br>
              <a:rPr lang="ru-RU" sz="2800" i="1" dirty="0" smtClean="0"/>
            </a:br>
            <a:r>
              <a:rPr lang="ru-RU" sz="2800" dirty="0" smtClean="0"/>
              <a:t>- индивидуальные;</a:t>
            </a:r>
            <a:br>
              <a:rPr lang="ru-RU" sz="2800" dirty="0" smtClean="0"/>
            </a:br>
            <a:r>
              <a:rPr lang="ru-RU" sz="2800" dirty="0" smtClean="0"/>
              <a:t>- личностные;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парные и групповые.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6</a:t>
            </a:r>
            <a:r>
              <a:rPr lang="ru-RU" sz="2800" i="1" dirty="0" smtClean="0"/>
              <a:t>. </a:t>
            </a:r>
            <a:r>
              <a:rPr lang="ru-RU" sz="2800" i="1" u="sng" dirty="0" smtClean="0"/>
              <a:t>По продолжительности проведения</a:t>
            </a:r>
            <a:r>
              <a:rPr lang="ru-RU" sz="2800" i="1" dirty="0" smtClean="0"/>
              <a:t>:</a:t>
            </a:r>
          </a:p>
          <a:p>
            <a:pPr>
              <a:buFontTx/>
              <a:buChar char="-"/>
            </a:pPr>
            <a:r>
              <a:rPr lang="ru-RU" sz="2800" i="1" dirty="0" smtClean="0"/>
              <a:t>краткосрочные;</a:t>
            </a:r>
          </a:p>
          <a:p>
            <a:pPr>
              <a:buFontTx/>
              <a:buChar char="-"/>
            </a:pPr>
            <a:r>
              <a:rPr lang="ru-RU" sz="2800" i="1" dirty="0" smtClean="0"/>
              <a:t>средней продолжительности;</a:t>
            </a:r>
          </a:p>
          <a:p>
            <a:pPr>
              <a:buFontTx/>
              <a:buChar char="-"/>
            </a:pPr>
            <a:r>
              <a:rPr lang="ru-RU" sz="2800" i="1" dirty="0" smtClean="0"/>
              <a:t>долгосрочные.</a:t>
            </a:r>
          </a:p>
          <a:p>
            <a:pPr>
              <a:buFontTx/>
              <a:buChar char="-"/>
            </a:pP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Основные положения: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/>
              <a:t>Проект – это специально организованный педагогом комплекс действий по решению социально и личностной значимости для личности проблемы, завершающийся созданием творческого продукта.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Проектная деятельность является одним из методов личностно-ориентированного обучения, направлена на выработку самостоятельных исследовательских умений, способствует развитию творческих способностей и логического мышления, объединяет знания , способствует развитию профессиональной культуры и компетентности учителя.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3. Проектная деятельность осуществляется на основе принципов сознательности, активности и самостоятельности.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4. Проектная деятельность </a:t>
            </a:r>
            <a:r>
              <a:rPr lang="ru-RU" sz="2800" dirty="0" smtClean="0"/>
              <a:t>является </a:t>
            </a:r>
            <a:r>
              <a:rPr lang="ru-RU" sz="2800" dirty="0" smtClean="0"/>
              <a:t>не </a:t>
            </a:r>
            <a:r>
              <a:rPr lang="ru-RU" sz="2800" dirty="0" smtClean="0"/>
              <a:t>только одной из форм организации учебной деятельности, но и средством развития компетентности педагогов, повышения качества образования, демократического стиля общения.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800" b="1" i="1" u="sng" dirty="0" smtClean="0"/>
              <a:t>Цель проектной деятельности </a:t>
            </a:r>
            <a:r>
              <a:rPr lang="ru-RU" sz="2800" b="1" i="1" dirty="0" smtClean="0"/>
              <a:t>– </a:t>
            </a:r>
            <a:r>
              <a:rPr lang="ru-RU" sz="2800" dirty="0" smtClean="0"/>
              <a:t>создание условий для применения имеющихся знаний, умений и навыков.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300" b="1" i="1" u="sng" dirty="0" smtClean="0"/>
              <a:t>Задачи проектной деятельности</a:t>
            </a:r>
            <a:r>
              <a:rPr lang="ru-RU" sz="3300" b="1" i="1" dirty="0" smtClean="0"/>
              <a:t>:</a:t>
            </a:r>
          </a:p>
          <a:p>
            <a:pPr marL="514350" indent="-514350" algn="just">
              <a:buAutoNum type="arabicPeriod"/>
            </a:pPr>
            <a:r>
              <a:rPr lang="ru-RU" sz="3300" dirty="0" smtClean="0"/>
              <a:t>Сформировать умение планировать, концентрироваться на достижение цели.</a:t>
            </a:r>
          </a:p>
          <a:p>
            <a:pPr marL="514350" indent="-514350" algn="just">
              <a:buAutoNum type="arabicPeriod"/>
            </a:pPr>
            <a:r>
              <a:rPr lang="ru-RU" sz="3300" dirty="0" smtClean="0"/>
              <a:t>Сформировать навык сбора и обработки информации.</a:t>
            </a:r>
          </a:p>
          <a:p>
            <a:pPr marL="514350" indent="-514350" algn="just">
              <a:buAutoNum type="arabicPeriod"/>
            </a:pPr>
            <a:r>
              <a:rPr lang="ru-RU" sz="3300" dirty="0" smtClean="0"/>
              <a:t>Развить </a:t>
            </a:r>
            <a:r>
              <a:rPr lang="ru-RU" sz="3300" dirty="0" err="1" smtClean="0"/>
              <a:t>креативные</a:t>
            </a:r>
            <a:r>
              <a:rPr lang="ru-RU" sz="3300" dirty="0" smtClean="0"/>
              <a:t> умения, аналитического и критического мышления, исследовательской компетентности.</a:t>
            </a:r>
          </a:p>
          <a:p>
            <a:pPr marL="514350" indent="-514350" algn="just">
              <a:buAutoNum type="arabicPeriod"/>
            </a:pPr>
            <a:r>
              <a:rPr lang="ru-RU" sz="3300" dirty="0" smtClean="0"/>
              <a:t>Развить умение составлять письменный отчет о самостоятельной работе над проектом.</a:t>
            </a:r>
          </a:p>
          <a:p>
            <a:pPr marL="514350" indent="-514350" algn="just">
              <a:buAutoNum type="arabicPeriod"/>
            </a:pPr>
            <a:r>
              <a:rPr lang="ru-RU" sz="3300" dirty="0" smtClean="0"/>
              <a:t>Сформировать позитивное отношение к проектной деятельности. </a:t>
            </a:r>
          </a:p>
          <a:p>
            <a:pPr marL="514350" indent="-514350" algn="just"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/>
              <a:t>Основные требования к использованию метода проекта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/>
              <a:t>Наличие значимой в исследовательском, творческом плане проблемы, требующей интегрированного знания, исследовательского поиска для ее решения.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Практическая, теоретическая, познавательная значимость предполагаемых результатов.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Самостоятельная деятельность.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Структурирование содержательной части проекта.</a:t>
            </a:r>
          </a:p>
          <a:p>
            <a:pPr marL="514350" indent="-514350" algn="just">
              <a:buAutoNum type="arabicPeriod"/>
            </a:pPr>
            <a:endParaRPr lang="ru-RU" sz="2800" dirty="0" smtClean="0"/>
          </a:p>
          <a:p>
            <a:pPr marL="514350" indent="-514350" algn="just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270</TotalTime>
  <Words>447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Практико-ориентированный проект</vt:lpstr>
      <vt:lpstr>Метод проектов в процессе обучения - </vt:lpstr>
      <vt:lpstr>Для типологии проектов предлагаются следующие признаки - </vt:lpstr>
      <vt:lpstr>   </vt:lpstr>
      <vt:lpstr> </vt:lpstr>
      <vt:lpstr>Основные положения:</vt:lpstr>
      <vt:lpstr>Слайд 7</vt:lpstr>
      <vt:lpstr>Цель проектной деятельности – создание условий для применения имеющихся знаний, умений и навыков.</vt:lpstr>
      <vt:lpstr>Основные требования к использованию метода проекта</vt:lpstr>
      <vt:lpstr>Слайд 10</vt:lpstr>
      <vt:lpstr>Слайд 11</vt:lpstr>
      <vt:lpstr>Оформление проекта (общие требования)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Практико-ориентированный проект</dc:title>
  <dc:creator>Admin</dc:creator>
  <cp:lastModifiedBy>Admin</cp:lastModifiedBy>
  <cp:revision>27</cp:revision>
  <dcterms:created xsi:type="dcterms:W3CDTF">2013-02-25T20:08:09Z</dcterms:created>
  <dcterms:modified xsi:type="dcterms:W3CDTF">2013-02-28T19:31:02Z</dcterms:modified>
</cp:coreProperties>
</file>